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322" r:id="rId3"/>
    <p:sldId id="324" r:id="rId4"/>
    <p:sldId id="327" r:id="rId5"/>
    <p:sldId id="285" r:id="rId6"/>
    <p:sldId id="287" r:id="rId7"/>
    <p:sldId id="328" r:id="rId8"/>
    <p:sldId id="330" r:id="rId9"/>
    <p:sldId id="331" r:id="rId10"/>
    <p:sldId id="332" r:id="rId11"/>
    <p:sldId id="333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28A"/>
    <a:srgbClr val="F4893D"/>
    <a:srgbClr val="EBD894"/>
    <a:srgbClr val="4ABDA0"/>
    <a:srgbClr val="F70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94688"/>
  </p:normalViewPr>
  <p:slideViewPr>
    <p:cSldViewPr snapToGrid="0">
      <p:cViewPr varScale="1">
        <p:scale>
          <a:sx n="140" d="100"/>
          <a:sy n="140" d="100"/>
        </p:scale>
        <p:origin x="224" y="2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856A0-E400-470E-8693-56D369F5F296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29EDA-8AE5-409B-98A0-2ED67C3E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F36AFF-0F57-248A-A2D3-A5DBFA3B09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3682" y="0"/>
            <a:ext cx="5638318" cy="6858000"/>
          </a:xfrm>
          <a:custGeom>
            <a:avLst/>
            <a:gdLst>
              <a:gd name="connsiteX0" fmla="*/ 3429000 w 5638318"/>
              <a:gd name="connsiteY0" fmla="*/ 0 h 6858000"/>
              <a:gd name="connsiteX1" fmla="*/ 5638318 w 5638318"/>
              <a:gd name="connsiteY1" fmla="*/ 0 h 6858000"/>
              <a:gd name="connsiteX2" fmla="*/ 5638318 w 5638318"/>
              <a:gd name="connsiteY2" fmla="*/ 6858000 h 6858000"/>
              <a:gd name="connsiteX3" fmla="*/ 3429000 w 5638318"/>
              <a:gd name="connsiteY3" fmla="*/ 6858000 h 6858000"/>
              <a:gd name="connsiteX4" fmla="*/ 0 w 5638318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318" h="6858000">
                <a:moveTo>
                  <a:pt x="3429000" y="0"/>
                </a:moveTo>
                <a:lnTo>
                  <a:pt x="5638318" y="0"/>
                </a:lnTo>
                <a:lnTo>
                  <a:pt x="5638318" y="6858000"/>
                </a:lnTo>
                <a:lnTo>
                  <a:pt x="3429000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937F-5F0D-0EAB-C2A1-36B4BC34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37C75-528B-D74E-75FD-CE9E9967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9637A-D3EA-352F-D118-006FE888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7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FB4C-8B31-7CBE-C84F-8592BA74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C724C-588F-8FB0-8575-9717D4E23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7A9CF-6B07-ECE8-50F3-E8A759792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9052B-35AE-1B74-0B83-DED321C9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9A0AA-623A-A354-D1DF-4F15E58C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104B6-1D18-9DCD-E20C-71787BAE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5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9E23-0B1F-439C-C8A8-C966F525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475E3-B30E-6E66-A5D1-3B9D42E1C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004D2-79F5-CAA1-551B-209E8C5F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5D6FC-1022-1BF1-EEBE-3CE82D83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B296-0351-76C7-9B96-119FC8B4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1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211CA-35A8-2B97-4274-2BEE7EFB1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CC027-8812-CDD8-1FF9-3B8EEB86F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F55C1-AE2B-33CA-FFA9-8864E524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95443-3425-05BF-606B-101DF065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87FD6-0FD9-C807-9D45-8C6CF8D5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6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5DF211DC-FA1B-E764-1EB5-370082AD83B9}"/>
              </a:ext>
            </a:extLst>
          </p:cNvPr>
          <p:cNvSpPr/>
          <p:nvPr userDrawn="1"/>
        </p:nvSpPr>
        <p:spPr>
          <a:xfrm>
            <a:off x="6565900" y="-1"/>
            <a:ext cx="5276851" cy="6167438"/>
          </a:xfrm>
          <a:custGeom>
            <a:avLst/>
            <a:gdLst>
              <a:gd name="connsiteX0" fmla="*/ 0 w 5276851"/>
              <a:gd name="connsiteY0" fmla="*/ 0 h 6167438"/>
              <a:gd name="connsiteX1" fmla="*/ 5276850 w 5276851"/>
              <a:gd name="connsiteY1" fmla="*/ 0 h 6167438"/>
              <a:gd name="connsiteX2" fmla="*/ 5276850 w 5276851"/>
              <a:gd name="connsiteY2" fmla="*/ 3529013 h 6167438"/>
              <a:gd name="connsiteX3" fmla="*/ 5276850 w 5276851"/>
              <a:gd name="connsiteY3" fmla="*/ 3529013 h 6167438"/>
              <a:gd name="connsiteX4" fmla="*/ 5276851 w 5276851"/>
              <a:gd name="connsiteY4" fmla="*/ 3529018 h 6167438"/>
              <a:gd name="connsiteX5" fmla="*/ 5074994 w 5276851"/>
              <a:gd name="connsiteY5" fmla="*/ 4016343 h 6167438"/>
              <a:gd name="connsiteX6" fmla="*/ 3125755 w 5276851"/>
              <a:gd name="connsiteY6" fmla="*/ 5965582 h 6167438"/>
              <a:gd name="connsiteX7" fmla="*/ 2151095 w 5276851"/>
              <a:gd name="connsiteY7" fmla="*/ 5965582 h 6167438"/>
              <a:gd name="connsiteX8" fmla="*/ 201856 w 5276851"/>
              <a:gd name="connsiteY8" fmla="*/ 4016343 h 6167438"/>
              <a:gd name="connsiteX9" fmla="*/ 0 w 5276851"/>
              <a:gd name="connsiteY9" fmla="*/ 3529018 h 6167438"/>
              <a:gd name="connsiteX10" fmla="*/ 1 w 5276851"/>
              <a:gd name="connsiteY10" fmla="*/ 3529013 h 6167438"/>
              <a:gd name="connsiteX11" fmla="*/ 0 w 5276851"/>
              <a:gd name="connsiteY11" fmla="*/ 3529013 h 61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76851" h="6167438">
                <a:moveTo>
                  <a:pt x="0" y="0"/>
                </a:moveTo>
                <a:lnTo>
                  <a:pt x="5276850" y="0"/>
                </a:lnTo>
                <a:lnTo>
                  <a:pt x="5276850" y="3529013"/>
                </a:lnTo>
                <a:lnTo>
                  <a:pt x="5276850" y="3529013"/>
                </a:lnTo>
                <a:lnTo>
                  <a:pt x="5276851" y="3529018"/>
                </a:lnTo>
                <a:cubicBezTo>
                  <a:pt x="5276851" y="3705396"/>
                  <a:pt x="5209565" y="3881772"/>
                  <a:pt x="5074994" y="4016343"/>
                </a:cubicBezTo>
                <a:lnTo>
                  <a:pt x="3125755" y="5965582"/>
                </a:lnTo>
                <a:cubicBezTo>
                  <a:pt x="2856614" y="6234724"/>
                  <a:pt x="2420236" y="6234724"/>
                  <a:pt x="2151095" y="5965582"/>
                </a:cubicBezTo>
                <a:lnTo>
                  <a:pt x="201856" y="4016343"/>
                </a:lnTo>
                <a:cubicBezTo>
                  <a:pt x="67286" y="3881772"/>
                  <a:pt x="0" y="3705396"/>
                  <a:pt x="0" y="3529018"/>
                </a:cubicBezTo>
                <a:lnTo>
                  <a:pt x="1" y="3529013"/>
                </a:lnTo>
                <a:lnTo>
                  <a:pt x="0" y="3529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75828" sx="102000" sy="102000" algn="ctr" rotWithShape="0">
              <a:schemeClr val="accent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9BC07B3-6831-EE02-CA8E-CFC0D806A3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65901" y="-1"/>
            <a:ext cx="5276851" cy="6167438"/>
          </a:xfrm>
          <a:custGeom>
            <a:avLst/>
            <a:gdLst>
              <a:gd name="connsiteX0" fmla="*/ 0 w 5276851"/>
              <a:gd name="connsiteY0" fmla="*/ 0 h 6167438"/>
              <a:gd name="connsiteX1" fmla="*/ 5276850 w 5276851"/>
              <a:gd name="connsiteY1" fmla="*/ 0 h 6167438"/>
              <a:gd name="connsiteX2" fmla="*/ 5276850 w 5276851"/>
              <a:gd name="connsiteY2" fmla="*/ 3529013 h 6167438"/>
              <a:gd name="connsiteX3" fmla="*/ 5276851 w 5276851"/>
              <a:gd name="connsiteY3" fmla="*/ 3529018 h 6167438"/>
              <a:gd name="connsiteX4" fmla="*/ 5074994 w 5276851"/>
              <a:gd name="connsiteY4" fmla="*/ 4016343 h 6167438"/>
              <a:gd name="connsiteX5" fmla="*/ 3125755 w 5276851"/>
              <a:gd name="connsiteY5" fmla="*/ 5965582 h 6167438"/>
              <a:gd name="connsiteX6" fmla="*/ 2151095 w 5276851"/>
              <a:gd name="connsiteY6" fmla="*/ 5965582 h 6167438"/>
              <a:gd name="connsiteX7" fmla="*/ 201856 w 5276851"/>
              <a:gd name="connsiteY7" fmla="*/ 4016343 h 6167438"/>
              <a:gd name="connsiteX8" fmla="*/ 0 w 5276851"/>
              <a:gd name="connsiteY8" fmla="*/ 3529018 h 6167438"/>
              <a:gd name="connsiteX9" fmla="*/ 1 w 5276851"/>
              <a:gd name="connsiteY9" fmla="*/ 3529013 h 6167438"/>
              <a:gd name="connsiteX10" fmla="*/ 0 w 5276851"/>
              <a:gd name="connsiteY10" fmla="*/ 3529013 h 61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76851" h="6167438">
                <a:moveTo>
                  <a:pt x="0" y="0"/>
                </a:moveTo>
                <a:lnTo>
                  <a:pt x="5276850" y="0"/>
                </a:lnTo>
                <a:lnTo>
                  <a:pt x="5276850" y="3529013"/>
                </a:lnTo>
                <a:lnTo>
                  <a:pt x="5276851" y="3529018"/>
                </a:lnTo>
                <a:cubicBezTo>
                  <a:pt x="5276851" y="3705396"/>
                  <a:pt x="5209565" y="3881772"/>
                  <a:pt x="5074994" y="4016343"/>
                </a:cubicBezTo>
                <a:lnTo>
                  <a:pt x="3125755" y="5965582"/>
                </a:lnTo>
                <a:cubicBezTo>
                  <a:pt x="2856614" y="6234724"/>
                  <a:pt x="2420236" y="6234724"/>
                  <a:pt x="2151095" y="5965582"/>
                </a:cubicBezTo>
                <a:lnTo>
                  <a:pt x="201856" y="4016343"/>
                </a:lnTo>
                <a:cubicBezTo>
                  <a:pt x="67286" y="3881772"/>
                  <a:pt x="0" y="3705396"/>
                  <a:pt x="0" y="3529018"/>
                </a:cubicBezTo>
                <a:lnTo>
                  <a:pt x="1" y="3529013"/>
                </a:lnTo>
                <a:lnTo>
                  <a:pt x="0" y="3529013"/>
                </a:lnTo>
                <a:close/>
              </a:path>
            </a:pathLst>
          </a:custGeom>
        </p:spPr>
        <p:txBody>
          <a:bodyPr wrap="square" tIns="548640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BA8436-9564-EF03-D73D-EC7D19CD3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6ECDC-041D-8B7C-FAB8-4CA166E8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79FC7-53C2-98D0-EBF2-51806F2B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CEB9F-1384-5393-E1E7-BE22B27A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6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20CF9-1201-00E0-181E-1B6190E1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18AE3-CCC3-1ED7-8EBC-C14F3DDB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04456-48A7-699C-0204-679077BD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CB8DE5-3542-B8CF-CA2A-BBC8038DD00A}"/>
              </a:ext>
            </a:extLst>
          </p:cNvPr>
          <p:cNvSpPr/>
          <p:nvPr userDrawn="1"/>
        </p:nvSpPr>
        <p:spPr>
          <a:xfrm rot="1800000" flipH="1" flipV="1">
            <a:off x="7479634" y="-951036"/>
            <a:ext cx="4558622" cy="7119652"/>
          </a:xfrm>
          <a:custGeom>
            <a:avLst/>
            <a:gdLst>
              <a:gd name="connsiteX0" fmla="*/ 1042194 w 3982854"/>
              <a:gd name="connsiteY0" fmla="*/ 240355 h 6220419"/>
              <a:gd name="connsiteX1" fmla="*/ 1991427 w 3982854"/>
              <a:gd name="connsiteY1" fmla="*/ 0 h 6220419"/>
              <a:gd name="connsiteX2" fmla="*/ 3982854 w 3982854"/>
              <a:gd name="connsiteY2" fmla="*/ 1991427 h 6220419"/>
              <a:gd name="connsiteX3" fmla="*/ 3982854 w 3982854"/>
              <a:gd name="connsiteY3" fmla="*/ 4695558 h 6220419"/>
              <a:gd name="connsiteX4" fmla="*/ 1341718 w 3982854"/>
              <a:gd name="connsiteY4" fmla="*/ 6220419 h 6220419"/>
              <a:gd name="connsiteX5" fmla="*/ 0 w 3982854"/>
              <a:gd name="connsiteY5" fmla="*/ 3896496 h 6220419"/>
              <a:gd name="connsiteX6" fmla="*/ 0 w 3982854"/>
              <a:gd name="connsiteY6" fmla="*/ 1991427 h 6220419"/>
              <a:gd name="connsiteX7" fmla="*/ 1042194 w 3982854"/>
              <a:gd name="connsiteY7" fmla="*/ 240355 h 622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2854" h="6220419">
                <a:moveTo>
                  <a:pt x="1042194" y="240355"/>
                </a:moveTo>
                <a:cubicBezTo>
                  <a:pt x="1324367" y="87070"/>
                  <a:pt x="1647728" y="0"/>
                  <a:pt x="1991427" y="0"/>
                </a:cubicBezTo>
                <a:cubicBezTo>
                  <a:pt x="3091262" y="0"/>
                  <a:pt x="3982854" y="891592"/>
                  <a:pt x="3982854" y="1991427"/>
                </a:cubicBezTo>
                <a:lnTo>
                  <a:pt x="3982854" y="4695558"/>
                </a:lnTo>
                <a:lnTo>
                  <a:pt x="1341718" y="6220419"/>
                </a:lnTo>
                <a:lnTo>
                  <a:pt x="0" y="3896496"/>
                </a:lnTo>
                <a:lnTo>
                  <a:pt x="0" y="1991427"/>
                </a:lnTo>
                <a:cubicBezTo>
                  <a:pt x="0" y="1235291"/>
                  <a:pt x="421416" y="577582"/>
                  <a:pt x="1042194" y="240355"/>
                </a:cubicBezTo>
                <a:close/>
              </a:path>
            </a:pathLst>
          </a:custGeom>
          <a:gradFill>
            <a:gsLst>
              <a:gs pos="0">
                <a:srgbClr val="3FA28A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C10B58-5A87-50D4-4100-81565DD18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6620" y="1859757"/>
            <a:ext cx="3695700" cy="3695700"/>
          </a:xfrm>
          <a:prstGeom prst="ellipse">
            <a:avLst/>
          </a:prstGeom>
          <a:solidFill>
            <a:schemeClr val="bg1"/>
          </a:solidFill>
          <a:ln w="130175">
            <a:solidFill>
              <a:schemeClr val="bg1"/>
            </a:solidFill>
          </a:ln>
          <a:effectLst>
            <a:outerShdw blurRad="381000" sx="102000" sy="102000" algn="ctr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4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711B-A8B6-DD13-F5A7-2E1CEB3C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4D62D-B569-1B7C-F809-F22DB78FD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23CE5-7DBB-CEEE-8D47-3E584F6C6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E09D8-D361-C08C-B92C-0A73B824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64D97-A05A-5659-8342-AEA7565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BD1E9-FF97-C8D0-AFF0-9E72BD78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0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1233-81DD-1E45-8AFC-C8BC425D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4C7F6-8C2A-3DE6-313A-80BB81BDB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A102A-1C08-455C-C24F-27BB99D4A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BCD09-8AC5-9799-D97F-1DCFF4800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3332E-3D94-ABCF-0342-C779A8BBA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DDD22-C580-F879-EABA-B971A014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6E4F4-269C-28FB-50B3-B121C324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D5B20-7B0C-DA61-2D77-F271D800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5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B25B-7ED7-64F6-BFC8-7E2A88B5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C6E3D-5ADD-5329-2260-3C962775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BC54B-3075-5948-6B27-96D0EEE4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03859-4C5C-6360-DC84-9B00331E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002C7-27D9-84FD-7C35-99A6C1DC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406E8-5A5D-63B9-09FE-AD666EB2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7FC3C-01BB-81CA-0549-F8A593C3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E30A-7B01-90D9-EEB8-40D05607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EB2E-4C87-D5D8-4C29-D442A575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71A1C-CE8D-34A1-4F91-C9F3D4D99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0E421-2B3E-2525-C8D1-C0835F9A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906D2-D05B-47DB-C0D3-EB378036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CD723-FB71-4933-E144-CCF5CEEA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3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82C2D3-C3ED-941B-04C0-382BB36E9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465DA-6EF2-685A-A849-A911972A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AC7D8-BD41-D97E-A8B1-00FAC20CB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3820E-B43C-BF3C-A33E-46EB88B7F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A582F7-3C46-445E-90E2-515767B8500A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C211C-CC23-BE5C-022B-4B2F5070F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12F7A-DFB6-EB12-2105-4C9C2368C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77188A-73DF-4866-B7C4-5BCBA6815C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C5B78-21F9-7D3E-91C7-557FCF89156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35572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Private</a:t>
            </a:r>
          </a:p>
        </p:txBody>
      </p:sp>
    </p:spTree>
    <p:extLst>
      <p:ext uri="{BB962C8B-B14F-4D97-AF65-F5344CB8AC3E}">
        <p14:creationId xmlns:p14="http://schemas.microsoft.com/office/powerpoint/2010/main" val="425718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4935E8-5A8D-9D67-B7E6-A0CA5C1D8476}"/>
              </a:ext>
            </a:extLst>
          </p:cNvPr>
          <p:cNvSpPr/>
          <p:nvPr/>
        </p:nvSpPr>
        <p:spPr>
          <a:xfrm>
            <a:off x="0" y="0"/>
            <a:ext cx="1002029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4AF88CA-D555-7517-76B0-9FEACFCE890E}"/>
              </a:ext>
            </a:extLst>
          </p:cNvPr>
          <p:cNvSpPr/>
          <p:nvPr/>
        </p:nvSpPr>
        <p:spPr>
          <a:xfrm flipH="1">
            <a:off x="5172075" y="0"/>
            <a:ext cx="7019925" cy="6858000"/>
          </a:xfrm>
          <a:prstGeom prst="homePlate">
            <a:avLst/>
          </a:prstGeom>
          <a:solidFill>
            <a:srgbClr val="4A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C0488C9-6CFF-8CE1-7E1F-75C64A458D35}"/>
              </a:ext>
            </a:extLst>
          </p:cNvPr>
          <p:cNvSpPr/>
          <p:nvPr/>
        </p:nvSpPr>
        <p:spPr>
          <a:xfrm flipH="1">
            <a:off x="5172074" y="3439886"/>
            <a:ext cx="4848225" cy="3418114"/>
          </a:xfrm>
          <a:prstGeom prst="parallelogram">
            <a:avLst>
              <a:gd name="adj" fmla="val 100884"/>
            </a:avLst>
          </a:prstGeom>
          <a:solidFill>
            <a:srgbClr val="3FA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58DE4-FC73-D729-425B-4A43995A9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726" y1="51908" x2="29726" y2="51908"/>
                        <a14:foregroundMark x1="35749" y1="49916" x2="35749" y2="49916"/>
                        <a14:foregroundMark x1="36780" y1="50828" x2="36780" y2="50828"/>
                        <a14:foregroundMark x1="39515" y1="51500" x2="39515" y2="51500"/>
                        <a14:foregroundMark x1="39179" y1="52196" x2="39179" y2="52196"/>
                        <a14:foregroundMark x1="43042" y1="53228" x2="43042" y2="53228"/>
                        <a14:foregroundMark x1="43618" y1="53108" x2="43618" y2="53108"/>
                        <a14:foregroundMark x1="43618" y1="53108" x2="43618" y2="53108"/>
                        <a14:foregroundMark x1="50792" y1="51500" x2="50792" y2="51500"/>
                        <a14:foregroundMark x1="50912" y1="51500" x2="50912" y2="51500"/>
                        <a14:foregroundMark x1="52735" y1="51284" x2="52735" y2="51284"/>
                        <a14:foregroundMark x1="52735" y1="51284" x2="52735" y2="51284"/>
                        <a14:foregroundMark x1="52735" y1="51284" x2="52735" y2="51284"/>
                        <a14:foregroundMark x1="57510" y1="52532" x2="57510" y2="52532"/>
                        <a14:foregroundMark x1="57510" y1="52532" x2="57510" y2="52532"/>
                        <a14:foregroundMark x1="62524" y1="53324" x2="62524" y2="53324"/>
                        <a14:foregroundMark x1="62524" y1="53324" x2="62524" y2="53324"/>
                        <a14:foregroundMark x1="67226" y1="52676" x2="67226" y2="52676"/>
                        <a14:foregroundMark x1="67226" y1="52676" x2="67226" y2="52676"/>
                        <a14:foregroundMark x1="72337" y1="53228" x2="72337" y2="53228"/>
                        <a14:foregroundMark x1="72337" y1="53228" x2="72337" y2="53228"/>
                        <a14:foregroundMark x1="72337" y1="53228" x2="72337" y2="53228"/>
                        <a14:foregroundMark x1="77327" y1="52436" x2="77327" y2="52436"/>
                        <a14:foregroundMark x1="77327" y1="52436" x2="77327" y2="52436"/>
                        <a14:foregroundMark x1="80326" y1="52340" x2="80326" y2="52340"/>
                        <a14:foregroundMark x1="80326" y1="52340" x2="80326" y2="52340"/>
                        <a14:foregroundMark x1="80542" y1="48548" x2="80542" y2="48548"/>
                        <a14:foregroundMark x1="80542" y1="48548" x2="80542" y2="48548"/>
                        <a14:foregroundMark x1="84669" y1="50564" x2="84669" y2="50564"/>
                        <a14:foregroundMark x1="84669" y1="50564" x2="84669" y2="50564"/>
                        <a14:foregroundMark x1="75336" y1="52100" x2="75336" y2="52100"/>
                        <a14:foregroundMark x1="75336" y1="52100" x2="75336" y2="52100"/>
                        <a14:backgroundMark x1="35221" y1="51668" x2="35221" y2="51668"/>
                        <a14:backgroundMark x1="35221" y1="51668" x2="35221" y2="51668"/>
                        <a14:backgroundMark x1="45226" y1="51884" x2="45226" y2="51884"/>
                        <a14:backgroundMark x1="45226" y1="51884" x2="45226" y2="51884"/>
                        <a14:backgroundMark x1="62548" y1="51884" x2="62548" y2="51884"/>
                        <a14:backgroundMark x1="62548" y1="51884" x2="62548" y2="51884"/>
                        <a14:backgroundMark x1="72097" y1="51452" x2="72097" y2="51452"/>
                        <a14:backgroundMark x1="72097" y1="51452" x2="72097" y2="51452"/>
                        <a14:backgroundMark x1="77543" y1="51668" x2="77543" y2="51668"/>
                        <a14:backgroundMark x1="77543" y1="51668" x2="77543" y2="51668"/>
                        <a14:backgroundMark x1="76775" y1="52340" x2="76775" y2="52340"/>
                        <a14:backgroundMark x1="76775" y1="52340" x2="76775" y2="52340"/>
                      </a14:backgroundRemoval>
                    </a14:imgEffect>
                  </a14:imgLayer>
                </a14:imgProps>
              </a:ext>
            </a:extLst>
          </a:blip>
          <a:srcRect l="11778" t="41527" r="12129" b="40861"/>
          <a:stretch/>
        </p:blipFill>
        <p:spPr>
          <a:xfrm>
            <a:off x="447673" y="3847042"/>
            <a:ext cx="5219700" cy="1207760"/>
          </a:xfrm>
          <a:prstGeom prst="rect">
            <a:avLst/>
          </a:prstGeom>
        </p:spPr>
      </p:pic>
      <p:pic>
        <p:nvPicPr>
          <p:cNvPr id="4" name="Picture Placeholder 3" descr="A person typing on a computer&#10;&#10;Description automatically generated">
            <a:extLst>
              <a:ext uri="{FF2B5EF4-FFF2-40B4-BE49-F238E27FC236}">
                <a16:creationId xmlns:a16="http://schemas.microsoft.com/office/drawing/2014/main" id="{3C4881B5-E6FA-4824-C899-2CBAFF5C65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3" r="22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68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C0DCF8-C9CE-F236-A29E-F69A886EBBC9}"/>
              </a:ext>
            </a:extLst>
          </p:cNvPr>
          <p:cNvSpPr/>
          <p:nvPr/>
        </p:nvSpPr>
        <p:spPr>
          <a:xfrm>
            <a:off x="1" y="438151"/>
            <a:ext cx="12192000" cy="6444000"/>
          </a:xfrm>
          <a:prstGeom prst="roundRect">
            <a:avLst>
              <a:gd name="adj" fmla="val 1674"/>
            </a:avLst>
          </a:prstGeom>
          <a:solidFill>
            <a:schemeClr val="bg1"/>
          </a:solidFill>
          <a:ln>
            <a:noFill/>
          </a:ln>
          <a:effectLst>
            <a:glow rad="139700">
              <a:srgbClr val="3FA28A">
                <a:alpha val="1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A5FE63-4F15-93A3-E69B-FFC747398D31}"/>
              </a:ext>
            </a:extLst>
          </p:cNvPr>
          <p:cNvGrpSpPr/>
          <p:nvPr/>
        </p:nvGrpSpPr>
        <p:grpSpPr>
          <a:xfrm>
            <a:off x="395057" y="531632"/>
            <a:ext cx="11237549" cy="6223109"/>
            <a:chOff x="384902" y="0"/>
            <a:chExt cx="123840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97DBAE-4543-50FE-71A3-1615C77C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902" y="0"/>
              <a:ext cx="2441132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1EC4FB-A967-C445-60C4-5E6E5469C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6034" y="0"/>
              <a:ext cx="9942886" cy="6858000"/>
            </a:xfrm>
            <a:prstGeom prst="rect">
              <a:avLst/>
            </a:prstGeom>
          </p:spPr>
        </p:pic>
      </p:grpSp>
      <p:pic>
        <p:nvPicPr>
          <p:cNvPr id="9" name="Picture 8" descr="A black background with a green triangle&#10;&#10;Description automatically generated">
            <a:extLst>
              <a:ext uri="{FF2B5EF4-FFF2-40B4-BE49-F238E27FC236}">
                <a16:creationId xmlns:a16="http://schemas.microsoft.com/office/drawing/2014/main" id="{8700BE3B-D5E5-1942-3CF1-27F13C50E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40870" r="10843" b="40000"/>
          <a:stretch/>
        </p:blipFill>
        <p:spPr>
          <a:xfrm>
            <a:off x="565638" y="0"/>
            <a:ext cx="1779585" cy="442452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5C58A1A3-E1B8-084B-E63E-2A34149AC95A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5A9CEC-ED48-4D59-FE29-81F0834286CC}"/>
              </a:ext>
            </a:extLst>
          </p:cNvPr>
          <p:cNvSpPr txBox="1"/>
          <p:nvPr/>
        </p:nvSpPr>
        <p:spPr>
          <a:xfrm>
            <a:off x="11581596" y="6362082"/>
            <a:ext cx="38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10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Google Shape;61;p15">
            <a:extLst>
              <a:ext uri="{FF2B5EF4-FFF2-40B4-BE49-F238E27FC236}">
                <a16:creationId xmlns:a16="http://schemas.microsoft.com/office/drawing/2014/main" id="{102A6D9D-B64D-9DC8-2363-46829E7CD426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840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C0DCF8-C9CE-F236-A29E-F69A886EBBC9}"/>
              </a:ext>
            </a:extLst>
          </p:cNvPr>
          <p:cNvSpPr/>
          <p:nvPr/>
        </p:nvSpPr>
        <p:spPr>
          <a:xfrm>
            <a:off x="1" y="438151"/>
            <a:ext cx="12192000" cy="6444000"/>
          </a:xfrm>
          <a:prstGeom prst="roundRect">
            <a:avLst>
              <a:gd name="adj" fmla="val 1674"/>
            </a:avLst>
          </a:prstGeom>
          <a:solidFill>
            <a:schemeClr val="bg1"/>
          </a:solidFill>
          <a:ln>
            <a:noFill/>
          </a:ln>
          <a:effectLst>
            <a:glow rad="139700">
              <a:srgbClr val="3FA28A">
                <a:alpha val="1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a green triangle&#10;&#10;Description automatically generated">
            <a:extLst>
              <a:ext uri="{FF2B5EF4-FFF2-40B4-BE49-F238E27FC236}">
                <a16:creationId xmlns:a16="http://schemas.microsoft.com/office/drawing/2014/main" id="{8700BE3B-D5E5-1942-3CF1-27F13C50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40870" r="10843" b="40000"/>
          <a:stretch/>
        </p:blipFill>
        <p:spPr>
          <a:xfrm>
            <a:off x="565638" y="0"/>
            <a:ext cx="1779585" cy="442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87C02E-FCC1-11B3-30BE-615FCA5D2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" r="2326"/>
          <a:stretch/>
        </p:blipFill>
        <p:spPr>
          <a:xfrm>
            <a:off x="950034" y="1261076"/>
            <a:ext cx="3421298" cy="4546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18BA2-0F15-FF0A-CFB8-62DE80B4E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443" y="581034"/>
            <a:ext cx="6763684" cy="6170704"/>
          </a:xfrm>
          <a:prstGeom prst="rect">
            <a:avLst/>
          </a:prstGeom>
        </p:spPr>
      </p:pic>
      <p:sp>
        <p:nvSpPr>
          <p:cNvPr id="11" name="Teardrop 10">
            <a:extLst>
              <a:ext uri="{FF2B5EF4-FFF2-40B4-BE49-F238E27FC236}">
                <a16:creationId xmlns:a16="http://schemas.microsoft.com/office/drawing/2014/main" id="{320FA6F7-C56C-5956-11A9-F4B02C6DA398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2F3F9-D881-F7E2-50A1-5514A6E9BDBC}"/>
              </a:ext>
            </a:extLst>
          </p:cNvPr>
          <p:cNvSpPr txBox="1"/>
          <p:nvPr/>
        </p:nvSpPr>
        <p:spPr>
          <a:xfrm>
            <a:off x="11581596" y="6362082"/>
            <a:ext cx="38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11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Google Shape;61;p15">
            <a:extLst>
              <a:ext uri="{FF2B5EF4-FFF2-40B4-BE49-F238E27FC236}">
                <a16:creationId xmlns:a16="http://schemas.microsoft.com/office/drawing/2014/main" id="{1197EF03-05E0-2119-B340-33582967D2BB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584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C0DCF8-C9CE-F236-A29E-F69A886EBBC9}"/>
              </a:ext>
            </a:extLst>
          </p:cNvPr>
          <p:cNvSpPr/>
          <p:nvPr/>
        </p:nvSpPr>
        <p:spPr>
          <a:xfrm>
            <a:off x="1" y="438151"/>
            <a:ext cx="12192000" cy="6444000"/>
          </a:xfrm>
          <a:prstGeom prst="roundRect">
            <a:avLst>
              <a:gd name="adj" fmla="val 1674"/>
            </a:avLst>
          </a:prstGeom>
          <a:solidFill>
            <a:schemeClr val="bg1"/>
          </a:solidFill>
          <a:ln>
            <a:noFill/>
          </a:ln>
          <a:effectLst>
            <a:glow rad="139700">
              <a:srgbClr val="3FA28A">
                <a:alpha val="1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a green triangle&#10;&#10;Description automatically generated">
            <a:extLst>
              <a:ext uri="{FF2B5EF4-FFF2-40B4-BE49-F238E27FC236}">
                <a16:creationId xmlns:a16="http://schemas.microsoft.com/office/drawing/2014/main" id="{8700BE3B-D5E5-1942-3CF1-27F13C50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40870" r="10843" b="40000"/>
          <a:stretch/>
        </p:blipFill>
        <p:spPr>
          <a:xfrm>
            <a:off x="565638" y="0"/>
            <a:ext cx="1779585" cy="442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196035-C67F-4B78-4A36-1EB89B322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33" y="1226197"/>
            <a:ext cx="11682180" cy="382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E3A6C-B9A8-F0C6-986C-FFEFF03031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3" r="6843"/>
          <a:stretch/>
        </p:blipFill>
        <p:spPr>
          <a:xfrm>
            <a:off x="8041516" y="3517149"/>
            <a:ext cx="3710948" cy="26649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71ED3C1A-793D-0A64-DA25-A113D5AE1C97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A4970-CFB2-A146-0094-8773F88DC928}"/>
              </a:ext>
            </a:extLst>
          </p:cNvPr>
          <p:cNvSpPr txBox="1"/>
          <p:nvPr/>
        </p:nvSpPr>
        <p:spPr>
          <a:xfrm>
            <a:off x="11581596" y="6362082"/>
            <a:ext cx="38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12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Google Shape;61;p15">
            <a:extLst>
              <a:ext uri="{FF2B5EF4-FFF2-40B4-BE49-F238E27FC236}">
                <a16:creationId xmlns:a16="http://schemas.microsoft.com/office/drawing/2014/main" id="{7CEE47DE-59C8-27AD-1D2D-F31BD7AF22A0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710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typing on a computer&#10;&#10;Description automatically generated">
            <a:extLst>
              <a:ext uri="{FF2B5EF4-FFF2-40B4-BE49-F238E27FC236}">
                <a16:creationId xmlns:a16="http://schemas.microsoft.com/office/drawing/2014/main" id="{CC2C236A-CC96-5207-213B-D0EF859CA80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2C299B-FB12-BAAE-8D9C-769A61A387AC}"/>
              </a:ext>
            </a:extLst>
          </p:cNvPr>
          <p:cNvSpPr txBox="1"/>
          <p:nvPr/>
        </p:nvSpPr>
        <p:spPr>
          <a:xfrm>
            <a:off x="568184" y="2180584"/>
            <a:ext cx="5547693" cy="297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GB" sz="2000" dirty="0">
                <a:latin typeface="Franklin Gothic Book" panose="020B0503020102020204" pitchFamily="34" charset="0"/>
              </a:rPr>
              <a:t>While the Niagara 4 platform offers powerful potential, we saw an opportunity to make it more accessible and easier to use.</a:t>
            </a:r>
          </a:p>
          <a:p>
            <a:pPr>
              <a:lnSpc>
                <a:spcPct val="105000"/>
              </a:lnSpc>
            </a:pPr>
            <a:endParaRPr lang="en-GB" sz="2000" dirty="0">
              <a:latin typeface="Franklin Gothic Book" panose="020B0503020102020204" pitchFamily="34" charset="0"/>
            </a:endParaRPr>
          </a:p>
          <a:p>
            <a:pPr>
              <a:lnSpc>
                <a:spcPct val="105000"/>
              </a:lnSpc>
            </a:pPr>
            <a:r>
              <a:rPr lang="en-GB" sz="2000" dirty="0">
                <a:latin typeface="Franklin Gothic Book" panose="020B0503020102020204" pitchFamily="34" charset="0"/>
              </a:rPr>
              <a:t>Advanced Logic Modules enhance the Niagara 4 platform, providing intuitive controls that empower system integrators and building professionals, helping to better optimise efficiency and performance.</a:t>
            </a:r>
          </a:p>
        </p:txBody>
      </p:sp>
      <p:pic>
        <p:nvPicPr>
          <p:cNvPr id="3" name="Picture 2" descr="A black background with a green triangle&#10;&#10;Description automatically generated">
            <a:extLst>
              <a:ext uri="{FF2B5EF4-FFF2-40B4-BE49-F238E27FC236}">
                <a16:creationId xmlns:a16="http://schemas.microsoft.com/office/drawing/2014/main" id="{04A577CF-CDF3-8523-CC6A-D48AF20BC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40870" r="10843" b="40000"/>
          <a:stretch/>
        </p:blipFill>
        <p:spPr>
          <a:xfrm>
            <a:off x="568184" y="728839"/>
            <a:ext cx="3029781" cy="753284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95A994EE-570E-61EC-AAAC-DD3FE05B9853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ED3C8-9824-F5B9-ADFE-7D6CBDAF2267}"/>
              </a:ext>
            </a:extLst>
          </p:cNvPr>
          <p:cNvSpPr txBox="1"/>
          <p:nvPr/>
        </p:nvSpPr>
        <p:spPr>
          <a:xfrm>
            <a:off x="11616766" y="6362082"/>
            <a:ext cx="36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2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Google Shape;61;p15">
            <a:extLst>
              <a:ext uri="{FF2B5EF4-FFF2-40B4-BE49-F238E27FC236}">
                <a16:creationId xmlns:a16="http://schemas.microsoft.com/office/drawing/2014/main" id="{3A9A8D0A-87E7-1178-31D9-528FD9F49CF8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712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D9CF58B-A868-2A0A-FC8B-4AE091EFC2F1}"/>
              </a:ext>
            </a:extLst>
          </p:cNvPr>
          <p:cNvSpPr/>
          <p:nvPr/>
        </p:nvSpPr>
        <p:spPr>
          <a:xfrm flipV="1">
            <a:off x="5025577" y="3685258"/>
            <a:ext cx="2099454" cy="209945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E5B5F0-E163-5C93-BC7B-3F6800D11770}"/>
              </a:ext>
            </a:extLst>
          </p:cNvPr>
          <p:cNvSpPr/>
          <p:nvPr/>
        </p:nvSpPr>
        <p:spPr>
          <a:xfrm flipV="1">
            <a:off x="5304497" y="3964177"/>
            <a:ext cx="1541616" cy="1541614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7D6346-710D-6111-F65E-B36959DCE264}"/>
              </a:ext>
            </a:extLst>
          </p:cNvPr>
          <p:cNvSpPr/>
          <p:nvPr/>
        </p:nvSpPr>
        <p:spPr>
          <a:xfrm flipV="1">
            <a:off x="4746393" y="3406076"/>
            <a:ext cx="2657820" cy="2657821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53A545-3778-F51C-2CFE-508B2E6E13B0}"/>
              </a:ext>
            </a:extLst>
          </p:cNvPr>
          <p:cNvSpPr/>
          <p:nvPr/>
        </p:nvSpPr>
        <p:spPr>
          <a:xfrm flipV="1">
            <a:off x="4489546" y="3149228"/>
            <a:ext cx="3171517" cy="3171517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370F0C5-A9F1-F08B-39FA-6D71AA260F76}"/>
              </a:ext>
            </a:extLst>
          </p:cNvPr>
          <p:cNvSpPr/>
          <p:nvPr/>
        </p:nvSpPr>
        <p:spPr>
          <a:xfrm flipV="1">
            <a:off x="4750964" y="3410646"/>
            <a:ext cx="2648681" cy="2648681"/>
          </a:xfrm>
          <a:prstGeom prst="arc">
            <a:avLst>
              <a:gd name="adj1" fmla="val 21572377"/>
              <a:gd name="adj2" fmla="val 10781622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0CF8BF-B633-4382-7B87-F15C74EA0BDA}"/>
              </a:ext>
            </a:extLst>
          </p:cNvPr>
          <p:cNvSpPr/>
          <p:nvPr/>
        </p:nvSpPr>
        <p:spPr>
          <a:xfrm flipV="1">
            <a:off x="4659518" y="4406786"/>
            <a:ext cx="180913" cy="180913"/>
          </a:xfrm>
          <a:prstGeom prst="ellipse">
            <a:avLst/>
          </a:prstGeom>
          <a:solidFill>
            <a:schemeClr val="bg1"/>
          </a:solidFill>
          <a:ln w="76200">
            <a:solidFill>
              <a:srgbClr val="3FA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EB2105-93E1-3998-D749-BEBA4D6D0CDE}"/>
              </a:ext>
            </a:extLst>
          </p:cNvPr>
          <p:cNvSpPr/>
          <p:nvPr/>
        </p:nvSpPr>
        <p:spPr>
          <a:xfrm flipV="1">
            <a:off x="7303809" y="4406786"/>
            <a:ext cx="180913" cy="18091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489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3C66DE-8C24-B775-D363-222FDE02A9B3}"/>
              </a:ext>
            </a:extLst>
          </p:cNvPr>
          <p:cNvSpPr/>
          <p:nvPr/>
        </p:nvSpPr>
        <p:spPr>
          <a:xfrm flipV="1">
            <a:off x="5383198" y="3505416"/>
            <a:ext cx="180913" cy="18091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BD8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D7CC90-7605-B6DC-DE4B-EC0CBA8FF406}"/>
              </a:ext>
            </a:extLst>
          </p:cNvPr>
          <p:cNvSpPr/>
          <p:nvPr/>
        </p:nvSpPr>
        <p:spPr>
          <a:xfrm flipV="1">
            <a:off x="6609483" y="3511946"/>
            <a:ext cx="180913" cy="18091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702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8C1D47-4759-0EB5-FDEF-424E2F86954C}"/>
              </a:ext>
            </a:extLst>
          </p:cNvPr>
          <p:cNvGrpSpPr/>
          <p:nvPr/>
        </p:nvGrpSpPr>
        <p:grpSpPr>
          <a:xfrm flipV="1">
            <a:off x="3261946" y="3945697"/>
            <a:ext cx="1223228" cy="1086347"/>
            <a:chOff x="2378283" y="2485829"/>
            <a:chExt cx="1372784" cy="121916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89320CD-7EA0-A49F-F632-85025133629B}"/>
                </a:ext>
              </a:extLst>
            </p:cNvPr>
            <p:cNvGrpSpPr/>
            <p:nvPr/>
          </p:nvGrpSpPr>
          <p:grpSpPr>
            <a:xfrm>
              <a:off x="2378283" y="2485829"/>
              <a:ext cx="1219168" cy="1219168"/>
              <a:chOff x="2244468" y="2675400"/>
              <a:chExt cx="1219168" cy="121916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E66589A-FE11-C391-DC13-E10CCFE4C7B7}"/>
                  </a:ext>
                </a:extLst>
              </p:cNvPr>
              <p:cNvSpPr/>
              <p:nvPr/>
            </p:nvSpPr>
            <p:spPr>
              <a:xfrm>
                <a:off x="2244468" y="2675400"/>
                <a:ext cx="1219168" cy="1219168"/>
              </a:xfrm>
              <a:prstGeom prst="ellipse">
                <a:avLst/>
              </a:prstGeom>
              <a:solidFill>
                <a:srgbClr val="3FA2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603865D-420F-FD9F-032A-599D98BAF98F}"/>
                  </a:ext>
                </a:extLst>
              </p:cNvPr>
              <p:cNvSpPr/>
              <p:nvPr/>
            </p:nvSpPr>
            <p:spPr>
              <a:xfrm>
                <a:off x="2412630" y="2843562"/>
                <a:ext cx="882844" cy="88284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93F3230-C6C1-B087-0688-33DA55D44763}"/>
                </a:ext>
              </a:extLst>
            </p:cNvPr>
            <p:cNvSpPr/>
            <p:nvPr/>
          </p:nvSpPr>
          <p:spPr>
            <a:xfrm rot="5400000">
              <a:off x="3427491" y="2968088"/>
              <a:ext cx="392501" cy="254651"/>
            </a:xfrm>
            <a:prstGeom prst="triangle">
              <a:avLst/>
            </a:prstGeom>
            <a:solidFill>
              <a:srgbClr val="3FA38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B66F73-129E-B2A9-0BA7-17DDCAED2D75}"/>
              </a:ext>
            </a:extLst>
          </p:cNvPr>
          <p:cNvGrpSpPr/>
          <p:nvPr/>
        </p:nvGrpSpPr>
        <p:grpSpPr>
          <a:xfrm flipH="1" flipV="1">
            <a:off x="7679874" y="3945697"/>
            <a:ext cx="1223228" cy="1086347"/>
            <a:chOff x="2378283" y="2485829"/>
            <a:chExt cx="1372784" cy="121916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9001AB4-AAA4-530B-7087-C0D3FE441530}"/>
                </a:ext>
              </a:extLst>
            </p:cNvPr>
            <p:cNvGrpSpPr/>
            <p:nvPr/>
          </p:nvGrpSpPr>
          <p:grpSpPr>
            <a:xfrm>
              <a:off x="2378283" y="2485829"/>
              <a:ext cx="1219168" cy="1219168"/>
              <a:chOff x="2244468" y="2675400"/>
              <a:chExt cx="1219168" cy="121916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7CD33EC-C936-34ED-CC44-7B514DD7FFC7}"/>
                  </a:ext>
                </a:extLst>
              </p:cNvPr>
              <p:cNvSpPr/>
              <p:nvPr/>
            </p:nvSpPr>
            <p:spPr>
              <a:xfrm>
                <a:off x="2244468" y="2675400"/>
                <a:ext cx="1219168" cy="1219168"/>
              </a:xfrm>
              <a:prstGeom prst="ellipse">
                <a:avLst/>
              </a:prstGeom>
              <a:solidFill>
                <a:srgbClr val="F4893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5D8DB47-61A4-85AB-8D48-C9958486C664}"/>
                  </a:ext>
                </a:extLst>
              </p:cNvPr>
              <p:cNvSpPr/>
              <p:nvPr/>
            </p:nvSpPr>
            <p:spPr>
              <a:xfrm>
                <a:off x="2412630" y="2843562"/>
                <a:ext cx="882844" cy="88284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931A006-8D6C-96E3-C535-1109BCF8D672}"/>
                </a:ext>
              </a:extLst>
            </p:cNvPr>
            <p:cNvSpPr/>
            <p:nvPr/>
          </p:nvSpPr>
          <p:spPr>
            <a:xfrm rot="5400000">
              <a:off x="3427491" y="2968088"/>
              <a:ext cx="392501" cy="254651"/>
            </a:xfrm>
            <a:prstGeom prst="triangle">
              <a:avLst/>
            </a:prstGeom>
            <a:solidFill>
              <a:srgbClr val="F489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D2D4A6-E752-6CA3-8B8D-EA8D28F40E3B}"/>
              </a:ext>
            </a:extLst>
          </p:cNvPr>
          <p:cNvGrpSpPr/>
          <p:nvPr/>
        </p:nvGrpSpPr>
        <p:grpSpPr>
          <a:xfrm rot="3010630" flipV="1">
            <a:off x="4293427" y="2381346"/>
            <a:ext cx="1223228" cy="1086347"/>
            <a:chOff x="2378283" y="2485829"/>
            <a:chExt cx="1372784" cy="121916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A8AC28B-6FC2-8A27-0184-84FD4D05E5B1}"/>
                </a:ext>
              </a:extLst>
            </p:cNvPr>
            <p:cNvGrpSpPr/>
            <p:nvPr/>
          </p:nvGrpSpPr>
          <p:grpSpPr>
            <a:xfrm>
              <a:off x="2378283" y="2485829"/>
              <a:ext cx="1219168" cy="1219168"/>
              <a:chOff x="2244468" y="2675400"/>
              <a:chExt cx="1219168" cy="121916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C49924B-4914-C73C-0E43-4E1DE8E7587B}"/>
                  </a:ext>
                </a:extLst>
              </p:cNvPr>
              <p:cNvSpPr/>
              <p:nvPr/>
            </p:nvSpPr>
            <p:spPr>
              <a:xfrm>
                <a:off x="2244468" y="2675400"/>
                <a:ext cx="1219168" cy="1219168"/>
              </a:xfrm>
              <a:prstGeom prst="ellipse">
                <a:avLst/>
              </a:prstGeom>
              <a:solidFill>
                <a:srgbClr val="EBD89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C9C513E-8C8E-34EB-B6BF-916DCB0C4C74}"/>
                  </a:ext>
                </a:extLst>
              </p:cNvPr>
              <p:cNvSpPr/>
              <p:nvPr/>
            </p:nvSpPr>
            <p:spPr>
              <a:xfrm rot="3173175">
                <a:off x="2412630" y="2843562"/>
                <a:ext cx="882843" cy="88284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07293C90-9556-99B2-2F05-195B0F175A74}"/>
                </a:ext>
              </a:extLst>
            </p:cNvPr>
            <p:cNvSpPr/>
            <p:nvPr/>
          </p:nvSpPr>
          <p:spPr>
            <a:xfrm rot="5400000">
              <a:off x="3427491" y="2968088"/>
              <a:ext cx="392501" cy="254651"/>
            </a:xfrm>
            <a:prstGeom prst="triangle">
              <a:avLst/>
            </a:prstGeom>
            <a:solidFill>
              <a:srgbClr val="EBD8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9CB0F7C-8243-5815-D4B0-EB94F698AA69}"/>
              </a:ext>
            </a:extLst>
          </p:cNvPr>
          <p:cNvGrpSpPr/>
          <p:nvPr/>
        </p:nvGrpSpPr>
        <p:grpSpPr>
          <a:xfrm rot="18999469" flipH="1" flipV="1">
            <a:off x="6717337" y="2451248"/>
            <a:ext cx="1223228" cy="1086347"/>
            <a:chOff x="2378283" y="2485829"/>
            <a:chExt cx="1372784" cy="121916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B9B5FEC-A2E6-33F4-314A-43EDDE0A1445}"/>
                </a:ext>
              </a:extLst>
            </p:cNvPr>
            <p:cNvGrpSpPr/>
            <p:nvPr/>
          </p:nvGrpSpPr>
          <p:grpSpPr>
            <a:xfrm>
              <a:off x="2378283" y="2485829"/>
              <a:ext cx="1219168" cy="1219168"/>
              <a:chOff x="2244468" y="2675400"/>
              <a:chExt cx="1219168" cy="121916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8DDAB63-01F7-1E0F-D8DC-0F8FD8040B85}"/>
                  </a:ext>
                </a:extLst>
              </p:cNvPr>
              <p:cNvSpPr/>
              <p:nvPr/>
            </p:nvSpPr>
            <p:spPr>
              <a:xfrm>
                <a:off x="2244468" y="2675400"/>
                <a:ext cx="1219168" cy="1219168"/>
              </a:xfrm>
              <a:prstGeom prst="ellipse">
                <a:avLst/>
              </a:prstGeom>
              <a:solidFill>
                <a:srgbClr val="F7025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7A012A1-BEDF-EA70-F25D-0FE5EC59A7CC}"/>
                  </a:ext>
                </a:extLst>
              </p:cNvPr>
              <p:cNvSpPr/>
              <p:nvPr/>
            </p:nvSpPr>
            <p:spPr>
              <a:xfrm rot="2600531">
                <a:off x="2412629" y="2843561"/>
                <a:ext cx="882843" cy="88284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37297A93-E2EA-9254-027A-0F3CA1B36F54}"/>
                </a:ext>
              </a:extLst>
            </p:cNvPr>
            <p:cNvSpPr/>
            <p:nvPr/>
          </p:nvSpPr>
          <p:spPr>
            <a:xfrm rot="5400000">
              <a:off x="3427491" y="2968088"/>
              <a:ext cx="392501" cy="254651"/>
            </a:xfrm>
            <a:prstGeom prst="triangle">
              <a:avLst/>
            </a:prstGeom>
            <a:solidFill>
              <a:srgbClr val="F702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4E1F213-F778-4004-B005-7E1F86E13B99}"/>
              </a:ext>
            </a:extLst>
          </p:cNvPr>
          <p:cNvSpPr txBox="1"/>
          <p:nvPr/>
        </p:nvSpPr>
        <p:spPr>
          <a:xfrm>
            <a:off x="3540418" y="4259950"/>
            <a:ext cx="522910" cy="4492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b="1" dirty="0">
                <a:solidFill>
                  <a:srgbClr val="3FA28A"/>
                </a:solidFill>
                <a:latin typeface="Franklin Gothic Book" panose="020B0503020102020204" pitchFamily="34" charset="0"/>
              </a:rPr>
              <a:t>01</a:t>
            </a:r>
            <a:endParaRPr lang="en-US" b="1" dirty="0">
              <a:solidFill>
                <a:srgbClr val="3FA28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F8931-D111-11F3-2D45-B1BA5A60FF8E}"/>
              </a:ext>
            </a:extLst>
          </p:cNvPr>
          <p:cNvSpPr txBox="1"/>
          <p:nvPr/>
        </p:nvSpPr>
        <p:spPr>
          <a:xfrm>
            <a:off x="4593935" y="2640636"/>
            <a:ext cx="522910" cy="4492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b="1" dirty="0">
                <a:solidFill>
                  <a:srgbClr val="EBD894"/>
                </a:solidFill>
                <a:latin typeface="Franklin Gothic Book" panose="020B0503020102020204" pitchFamily="34" charset="0"/>
              </a:rPr>
              <a:t>02</a:t>
            </a:r>
            <a:endParaRPr lang="en-US" b="1" dirty="0">
              <a:solidFill>
                <a:srgbClr val="EBD89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A96667-F252-4F37-3B86-776790C9A928}"/>
              </a:ext>
            </a:extLst>
          </p:cNvPr>
          <p:cNvSpPr txBox="1"/>
          <p:nvPr/>
        </p:nvSpPr>
        <p:spPr>
          <a:xfrm>
            <a:off x="7109187" y="2725855"/>
            <a:ext cx="522910" cy="4492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b="1" dirty="0">
                <a:solidFill>
                  <a:srgbClr val="F70257"/>
                </a:solidFill>
                <a:latin typeface="Franklin Gothic Book" panose="020B0503020102020204" pitchFamily="34" charset="0"/>
              </a:rPr>
              <a:t>03</a:t>
            </a:r>
            <a:endParaRPr lang="en-US" b="1" dirty="0">
              <a:solidFill>
                <a:srgbClr val="F7025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C37E57-80E6-A9AA-9895-A4FE6F81B1D1}"/>
              </a:ext>
            </a:extLst>
          </p:cNvPr>
          <p:cNvSpPr txBox="1"/>
          <p:nvPr/>
        </p:nvSpPr>
        <p:spPr>
          <a:xfrm>
            <a:off x="8086595" y="4264509"/>
            <a:ext cx="522910" cy="4492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b="1" dirty="0">
                <a:solidFill>
                  <a:srgbClr val="F4893D"/>
                </a:solidFill>
                <a:latin typeface="Franklin Gothic Book" panose="020B0503020102020204" pitchFamily="34" charset="0"/>
              </a:rPr>
              <a:t>04</a:t>
            </a:r>
            <a:endParaRPr lang="en-US" b="1" dirty="0">
              <a:solidFill>
                <a:srgbClr val="F4893D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AA3969-5C24-A8DE-9DEE-B6342B3E83F7}"/>
              </a:ext>
            </a:extLst>
          </p:cNvPr>
          <p:cNvGrpSpPr/>
          <p:nvPr/>
        </p:nvGrpSpPr>
        <p:grpSpPr>
          <a:xfrm>
            <a:off x="8610288" y="3456098"/>
            <a:ext cx="3600000" cy="1694060"/>
            <a:chOff x="8555424" y="3456098"/>
            <a:chExt cx="3600000" cy="16940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3FF6C5E-4126-F405-B2C8-212849C76533}"/>
                </a:ext>
              </a:extLst>
            </p:cNvPr>
            <p:cNvGrpSpPr/>
            <p:nvPr/>
          </p:nvGrpSpPr>
          <p:grpSpPr>
            <a:xfrm rot="10800000" flipV="1">
              <a:off x="8555424" y="3456098"/>
              <a:ext cx="3600000" cy="1694060"/>
              <a:chOff x="180109" y="1967345"/>
              <a:chExt cx="2937164" cy="1394392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189B06F-251F-B1FC-AB27-8D506D4705A4}"/>
                  </a:ext>
                </a:extLst>
              </p:cNvPr>
              <p:cNvSpPr/>
              <p:nvPr/>
            </p:nvSpPr>
            <p:spPr>
              <a:xfrm>
                <a:off x="180109" y="1967345"/>
                <a:ext cx="2937164" cy="1394392"/>
              </a:xfrm>
              <a:prstGeom prst="roundRect">
                <a:avLst/>
              </a:prstGeom>
              <a:solidFill>
                <a:schemeClr val="tx1">
                  <a:alpha val="16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A297D574-9891-CD66-0208-4082C24D333D}"/>
                  </a:ext>
                </a:extLst>
              </p:cNvPr>
              <p:cNvSpPr/>
              <p:nvPr/>
            </p:nvSpPr>
            <p:spPr>
              <a:xfrm>
                <a:off x="532567" y="2215817"/>
                <a:ext cx="2232248" cy="7200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17E434-E83D-B103-C468-DFDFAE9C9B05}"/>
                </a:ext>
              </a:extLst>
            </p:cNvPr>
            <p:cNvSpPr txBox="1"/>
            <p:nvPr/>
          </p:nvSpPr>
          <p:spPr>
            <a:xfrm rot="10800000" flipV="1">
              <a:off x="9103666" y="3909684"/>
              <a:ext cx="2494315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Franklin Gothic Book" panose="020B0503020102020204" pitchFamily="34" charset="0"/>
                </a:rPr>
                <a:t>Continuous improvement via regular updates</a:t>
              </a: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5A4EE99-3A11-6A53-C1ED-37665C09E06F}"/>
              </a:ext>
            </a:extLst>
          </p:cNvPr>
          <p:cNvGrpSpPr/>
          <p:nvPr/>
        </p:nvGrpSpPr>
        <p:grpSpPr>
          <a:xfrm>
            <a:off x="7558464" y="1629983"/>
            <a:ext cx="3600000" cy="1694060"/>
            <a:chOff x="7540176" y="1629983"/>
            <a:chExt cx="3600000" cy="16940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F5BE7AF-CB0C-54B1-C10F-D42A4E690FD3}"/>
                </a:ext>
              </a:extLst>
            </p:cNvPr>
            <p:cNvGrpSpPr/>
            <p:nvPr/>
          </p:nvGrpSpPr>
          <p:grpSpPr>
            <a:xfrm rot="10800000" flipV="1">
              <a:off x="7540176" y="1629983"/>
              <a:ext cx="3600000" cy="1694060"/>
              <a:chOff x="180109" y="1967345"/>
              <a:chExt cx="2937164" cy="139439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2B55026C-CE7A-25C5-DEB1-39FC331D0D8F}"/>
                  </a:ext>
                </a:extLst>
              </p:cNvPr>
              <p:cNvSpPr/>
              <p:nvPr/>
            </p:nvSpPr>
            <p:spPr>
              <a:xfrm>
                <a:off x="180109" y="1967345"/>
                <a:ext cx="2937164" cy="1394392"/>
              </a:xfrm>
              <a:prstGeom prst="roundRect">
                <a:avLst/>
              </a:prstGeom>
              <a:solidFill>
                <a:schemeClr val="tx1">
                  <a:alpha val="16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941765B-BA89-228E-F202-DCD06ACB7D97}"/>
                  </a:ext>
                </a:extLst>
              </p:cNvPr>
              <p:cNvSpPr/>
              <p:nvPr/>
            </p:nvSpPr>
            <p:spPr>
              <a:xfrm>
                <a:off x="532567" y="2215817"/>
                <a:ext cx="2232248" cy="7200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195A44C-E9AC-7786-ED01-A8A1517A9B38}"/>
                </a:ext>
              </a:extLst>
            </p:cNvPr>
            <p:cNvSpPr txBox="1"/>
            <p:nvPr/>
          </p:nvSpPr>
          <p:spPr>
            <a:xfrm rot="10800000" flipV="1">
              <a:off x="8067151" y="2083569"/>
              <a:ext cx="2494315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Franklin Gothic Book" panose="020B0503020102020204" pitchFamily="34" charset="0"/>
                </a:rPr>
                <a:t>Simplify workflows for building management</a:t>
              </a: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52FB24F-225A-E09E-891A-2F93AF1BCCF3}"/>
              </a:ext>
            </a:extLst>
          </p:cNvPr>
          <p:cNvGrpSpPr/>
          <p:nvPr/>
        </p:nvGrpSpPr>
        <p:grpSpPr>
          <a:xfrm>
            <a:off x="-36909" y="3456098"/>
            <a:ext cx="3600000" cy="1694060"/>
            <a:chOff x="8555424" y="3456098"/>
            <a:chExt cx="3600000" cy="169406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AEED0CA-BE46-A565-247D-1FC73FCFCF52}"/>
                </a:ext>
              </a:extLst>
            </p:cNvPr>
            <p:cNvGrpSpPr/>
            <p:nvPr/>
          </p:nvGrpSpPr>
          <p:grpSpPr>
            <a:xfrm rot="10800000" flipV="1">
              <a:off x="8555424" y="3456098"/>
              <a:ext cx="3600000" cy="1694060"/>
              <a:chOff x="180109" y="1967345"/>
              <a:chExt cx="2937164" cy="1394392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E4072A8D-E6D6-1D21-B434-D08B0E2334F3}"/>
                  </a:ext>
                </a:extLst>
              </p:cNvPr>
              <p:cNvSpPr/>
              <p:nvPr/>
            </p:nvSpPr>
            <p:spPr>
              <a:xfrm>
                <a:off x="180109" y="1967345"/>
                <a:ext cx="2937164" cy="1394392"/>
              </a:xfrm>
              <a:prstGeom prst="roundRect">
                <a:avLst/>
              </a:prstGeom>
              <a:solidFill>
                <a:schemeClr val="tx1">
                  <a:alpha val="16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0664869E-89F5-380E-4873-F1715A63941B}"/>
                  </a:ext>
                </a:extLst>
              </p:cNvPr>
              <p:cNvSpPr/>
              <p:nvPr/>
            </p:nvSpPr>
            <p:spPr>
              <a:xfrm>
                <a:off x="532567" y="2215817"/>
                <a:ext cx="2232248" cy="7200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CE24DEB-C23D-755C-8B6F-8AB588451B99}"/>
                </a:ext>
              </a:extLst>
            </p:cNvPr>
            <p:cNvSpPr txBox="1"/>
            <p:nvPr/>
          </p:nvSpPr>
          <p:spPr>
            <a:xfrm rot="10800000" flipV="1">
              <a:off x="9103666" y="3909684"/>
              <a:ext cx="2494315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en-GB" sz="1800" dirty="0">
                  <a:latin typeface="Franklin Gothic Book" panose="020B0503020102020204" pitchFamily="34" charset="0"/>
                </a:rPr>
                <a:t>Extend Niagara4 capabilities</a:t>
              </a: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B062895-CB55-481D-2118-EDFFCDA2CD9C}"/>
              </a:ext>
            </a:extLst>
          </p:cNvPr>
          <p:cNvGrpSpPr/>
          <p:nvPr/>
        </p:nvGrpSpPr>
        <p:grpSpPr>
          <a:xfrm>
            <a:off x="1043092" y="1629983"/>
            <a:ext cx="3600000" cy="1694060"/>
            <a:chOff x="7540176" y="1629983"/>
            <a:chExt cx="3600000" cy="169406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C0AE988-4416-47A7-9093-2690E1666539}"/>
                </a:ext>
              </a:extLst>
            </p:cNvPr>
            <p:cNvGrpSpPr/>
            <p:nvPr/>
          </p:nvGrpSpPr>
          <p:grpSpPr>
            <a:xfrm rot="10800000" flipV="1">
              <a:off x="7540176" y="1629983"/>
              <a:ext cx="3600000" cy="1694060"/>
              <a:chOff x="180109" y="1967345"/>
              <a:chExt cx="2937164" cy="1394392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05EE747E-AFDB-6F10-B2EB-422E25426096}"/>
                  </a:ext>
                </a:extLst>
              </p:cNvPr>
              <p:cNvSpPr/>
              <p:nvPr/>
            </p:nvSpPr>
            <p:spPr>
              <a:xfrm>
                <a:off x="180109" y="1967345"/>
                <a:ext cx="2937164" cy="1394392"/>
              </a:xfrm>
              <a:prstGeom prst="roundRect">
                <a:avLst/>
              </a:prstGeom>
              <a:solidFill>
                <a:schemeClr val="tx1">
                  <a:alpha val="16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278D7FE4-42CB-A4A5-7C7E-BDC93AEE2367}"/>
                  </a:ext>
                </a:extLst>
              </p:cNvPr>
              <p:cNvSpPr/>
              <p:nvPr/>
            </p:nvSpPr>
            <p:spPr>
              <a:xfrm>
                <a:off x="532567" y="2215817"/>
                <a:ext cx="2232248" cy="7200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EBCAA00-7EC3-F3EC-8153-1557FE0DC094}"/>
                </a:ext>
              </a:extLst>
            </p:cNvPr>
            <p:cNvSpPr txBox="1"/>
            <p:nvPr/>
          </p:nvSpPr>
          <p:spPr>
            <a:xfrm rot="10800000" flipV="1">
              <a:off x="8067151" y="2083569"/>
              <a:ext cx="2494315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Franklin Gothic Book" panose="020B0503020102020204" pitchFamily="34" charset="0"/>
                </a:rPr>
                <a:t>Seamless integration with Niagara4</a:t>
              </a: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4" name="Picture 93" descr="A colorful logo with a sun and dots&#10;&#10;Description automatically generated with medium confidence">
            <a:extLst>
              <a:ext uri="{FF2B5EF4-FFF2-40B4-BE49-F238E27FC236}">
                <a16:creationId xmlns:a16="http://schemas.microsoft.com/office/drawing/2014/main" id="{5C426AA0-CE52-EF3A-C6BD-042E23F5A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79" y="4167031"/>
            <a:ext cx="1261715" cy="1261411"/>
          </a:xfrm>
          <a:prstGeom prst="rect">
            <a:avLst/>
          </a:prstGeom>
        </p:spPr>
      </p:pic>
      <p:sp>
        <p:nvSpPr>
          <p:cNvPr id="95" name="Teardrop 94">
            <a:extLst>
              <a:ext uri="{FF2B5EF4-FFF2-40B4-BE49-F238E27FC236}">
                <a16:creationId xmlns:a16="http://schemas.microsoft.com/office/drawing/2014/main" id="{FBD6FA69-148A-EF62-0160-A956CA614FF5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437DD59-0EA9-6D5E-21C4-695F1839560F}"/>
              </a:ext>
            </a:extLst>
          </p:cNvPr>
          <p:cNvSpPr txBox="1"/>
          <p:nvPr/>
        </p:nvSpPr>
        <p:spPr>
          <a:xfrm>
            <a:off x="11616766" y="6362082"/>
            <a:ext cx="36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3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8" name="Google Shape;61;p15">
            <a:extLst>
              <a:ext uri="{FF2B5EF4-FFF2-40B4-BE49-F238E27FC236}">
                <a16:creationId xmlns:a16="http://schemas.microsoft.com/office/drawing/2014/main" id="{457C947B-C07B-48F1-4BCC-0ACDD6DE866B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332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251F4ED-4B8E-FB3F-B735-3CA91311F0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428" b="7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25AC03-4472-303C-1E56-16B60CC9E674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7000"/>
                </a:schemeClr>
              </a:gs>
              <a:gs pos="100000">
                <a:schemeClr val="bg1">
                  <a:alpha val="9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Shape 1067">
            <a:extLst>
              <a:ext uri="{FF2B5EF4-FFF2-40B4-BE49-F238E27FC236}">
                <a16:creationId xmlns:a16="http://schemas.microsoft.com/office/drawing/2014/main" id="{360211CB-625A-4768-A0F3-68347D01AEDD}"/>
              </a:ext>
            </a:extLst>
          </p:cNvPr>
          <p:cNvSpPr/>
          <p:nvPr/>
        </p:nvSpPr>
        <p:spPr>
          <a:xfrm>
            <a:off x="4982228" y="683992"/>
            <a:ext cx="1001432" cy="5182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25" y="21600"/>
                </a:moveTo>
                <a:cubicBezTo>
                  <a:pt x="21600" y="14478"/>
                  <a:pt x="21558" y="7278"/>
                  <a:pt x="0" y="0"/>
                </a:cubicBezTo>
              </a:path>
            </a:pathLst>
          </a:custGeom>
          <a:noFill/>
          <a:ln w="38100" cap="flat">
            <a:solidFill>
              <a:schemeClr val="bg1">
                <a:lumMod val="65000"/>
              </a:schemeClr>
            </a:solidFill>
            <a:prstDash val="sysDot"/>
            <a:miter lim="400000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6" name="Shape 1048">
            <a:extLst>
              <a:ext uri="{FF2B5EF4-FFF2-40B4-BE49-F238E27FC236}">
                <a16:creationId xmlns:a16="http://schemas.microsoft.com/office/drawing/2014/main" id="{303E79D0-AAF0-78B6-967F-06C3AB883089}"/>
              </a:ext>
            </a:extLst>
          </p:cNvPr>
          <p:cNvSpPr/>
          <p:nvPr/>
        </p:nvSpPr>
        <p:spPr>
          <a:xfrm flipH="1">
            <a:off x="2900488" y="1237748"/>
            <a:ext cx="2568508" cy="1534106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713C0-4A83-E433-AFB9-17584A9C5634}"/>
              </a:ext>
            </a:extLst>
          </p:cNvPr>
          <p:cNvSpPr txBox="1"/>
          <p:nvPr/>
        </p:nvSpPr>
        <p:spPr>
          <a:xfrm>
            <a:off x="6099662" y="678059"/>
            <a:ext cx="5063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Franklin Gothic Book" panose="020B0503020102020204" pitchFamily="34" charset="0"/>
              </a:rPr>
              <a:t>Extend functionality, maintain familiarity." Customisation for Unique Needs: </a:t>
            </a:r>
          </a:p>
          <a:p>
            <a:endParaRPr lang="en-GB" sz="1600" dirty="0">
              <a:latin typeface="Franklin Gothic Book" panose="020B0503020102020204" pitchFamily="34" charset="0"/>
            </a:endParaRPr>
          </a:p>
          <a:p>
            <a:r>
              <a:rPr lang="en-GB" sz="1600" dirty="0">
                <a:latin typeface="Franklin Gothic Book" panose="020B0503020102020204" pitchFamily="34" charset="0"/>
              </a:rPr>
              <a:t>"Every building is unique. Our flexible, customisable modules adapt to specific BEMS requirements, providing tailored solutions for optimal performance across various building sizes and types."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096CA4-3A99-1B1B-0C6B-5CB45C5A3069}"/>
              </a:ext>
            </a:extLst>
          </p:cNvPr>
          <p:cNvSpPr txBox="1"/>
          <p:nvPr/>
        </p:nvSpPr>
        <p:spPr>
          <a:xfrm>
            <a:off x="6624217" y="2922120"/>
            <a:ext cx="4881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Franklin Gothic Book" panose="020B0503020102020204" pitchFamily="34" charset="0"/>
              </a:rPr>
              <a:t>Seamless Integration, Enhanced Capabilities: </a:t>
            </a:r>
          </a:p>
          <a:p>
            <a:endParaRPr lang="en-GB" sz="1600" dirty="0">
              <a:latin typeface="Franklin Gothic Book" panose="020B0503020102020204" pitchFamily="34" charset="0"/>
            </a:endParaRPr>
          </a:p>
          <a:p>
            <a:r>
              <a:rPr lang="en-GB" sz="1600" dirty="0">
                <a:latin typeface="Franklin Gothic Book" panose="020B0503020102020204" pitchFamily="34" charset="0"/>
              </a:rPr>
              <a:t>"Free bird's modules integrate smoothly with Niagara4, enhancing its capabilities without disrupting existing workflows.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B8AD0D-53DE-A0AE-6BDE-7FE5C4251797}"/>
              </a:ext>
            </a:extLst>
          </p:cNvPr>
          <p:cNvSpPr txBox="1"/>
          <p:nvPr/>
        </p:nvSpPr>
        <p:spPr>
          <a:xfrm>
            <a:off x="6099662" y="4708571"/>
            <a:ext cx="5063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Franklin Gothic Book" panose="020B0503020102020204" pitchFamily="34" charset="0"/>
              </a:rPr>
              <a:t>Empower Your Team: </a:t>
            </a:r>
          </a:p>
          <a:p>
            <a:endParaRPr lang="en-GB" sz="1600" dirty="0">
              <a:latin typeface="Franklin Gothic Book" panose="020B0503020102020204" pitchFamily="34" charset="0"/>
            </a:endParaRPr>
          </a:p>
          <a:p>
            <a:r>
              <a:rPr lang="en-GB" sz="1600" dirty="0">
                <a:latin typeface="Franklin Gothic Book" panose="020B0503020102020204" pitchFamily="34" charset="0"/>
              </a:rPr>
              <a:t>"Reduce training time and boost productivity. Free bird's intuitive modules make advanced BEMS accessible to your entire team, fostering collaboration and driving innovation in building management."</a:t>
            </a:r>
          </a:p>
        </p:txBody>
      </p:sp>
      <p:sp>
        <p:nvSpPr>
          <p:cNvPr id="23" name="Shape 1048">
            <a:extLst>
              <a:ext uri="{FF2B5EF4-FFF2-40B4-BE49-F238E27FC236}">
                <a16:creationId xmlns:a16="http://schemas.microsoft.com/office/drawing/2014/main" id="{04722A3B-0F7D-CC25-8484-234411ED74ED}"/>
              </a:ext>
            </a:extLst>
          </p:cNvPr>
          <p:cNvSpPr/>
          <p:nvPr/>
        </p:nvSpPr>
        <p:spPr>
          <a:xfrm flipH="1">
            <a:off x="3010328" y="3277328"/>
            <a:ext cx="3011116" cy="35228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24" name="Shape 1048">
            <a:extLst>
              <a:ext uri="{FF2B5EF4-FFF2-40B4-BE49-F238E27FC236}">
                <a16:creationId xmlns:a16="http://schemas.microsoft.com/office/drawing/2014/main" id="{CFB04C47-0D6E-69C5-C8A6-1B5CB149C796}"/>
              </a:ext>
            </a:extLst>
          </p:cNvPr>
          <p:cNvSpPr/>
          <p:nvPr/>
        </p:nvSpPr>
        <p:spPr>
          <a:xfrm flipH="1" flipV="1">
            <a:off x="2900484" y="4152778"/>
            <a:ext cx="2513310" cy="1095350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25" name="Shape 1063">
            <a:extLst>
              <a:ext uri="{FF2B5EF4-FFF2-40B4-BE49-F238E27FC236}">
                <a16:creationId xmlns:a16="http://schemas.microsoft.com/office/drawing/2014/main" id="{8E26C846-2068-290A-FE80-73703EC7015E}"/>
              </a:ext>
            </a:extLst>
          </p:cNvPr>
          <p:cNvSpPr/>
          <p:nvPr/>
        </p:nvSpPr>
        <p:spPr>
          <a:xfrm>
            <a:off x="562476" y="1522366"/>
            <a:ext cx="3843365" cy="3843367"/>
          </a:xfrm>
          <a:prstGeom prst="ellipse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8100000" scaled="1"/>
          </a:gra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B005CB-E1A8-D5C7-1FD4-87DFF560A430}"/>
              </a:ext>
            </a:extLst>
          </p:cNvPr>
          <p:cNvGrpSpPr/>
          <p:nvPr/>
        </p:nvGrpSpPr>
        <p:grpSpPr>
          <a:xfrm>
            <a:off x="4944442" y="850511"/>
            <a:ext cx="929788" cy="929788"/>
            <a:chOff x="5409417" y="2300336"/>
            <a:chExt cx="609600" cy="6096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57A87C-F87B-991A-6A00-4C79E6C6793C}"/>
                </a:ext>
              </a:extLst>
            </p:cNvPr>
            <p:cNvSpPr/>
            <p:nvPr/>
          </p:nvSpPr>
          <p:spPr>
            <a:xfrm>
              <a:off x="5409417" y="2300336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rgbClr val="F70257">
                    <a:lumMod val="60000"/>
                  </a:srgbClr>
                </a:gs>
                <a:gs pos="100000">
                  <a:srgbClr val="F70257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0C7C7404-0574-C061-EC80-02A0BD6735B0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5578527" y="2468849"/>
              <a:ext cx="271380" cy="272575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6 w 96"/>
                <a:gd name="T11" fmla="*/ 52 h 96"/>
                <a:gd name="T12" fmla="*/ 52 w 96"/>
                <a:gd name="T13" fmla="*/ 75 h 96"/>
                <a:gd name="T14" fmla="*/ 48 w 96"/>
                <a:gd name="T15" fmla="*/ 76 h 96"/>
                <a:gd name="T16" fmla="*/ 44 w 96"/>
                <a:gd name="T17" fmla="*/ 75 h 96"/>
                <a:gd name="T18" fmla="*/ 20 w 96"/>
                <a:gd name="T19" fmla="*/ 53 h 96"/>
                <a:gd name="T20" fmla="*/ 19 w 96"/>
                <a:gd name="T21" fmla="*/ 49 h 96"/>
                <a:gd name="T22" fmla="*/ 20 w 96"/>
                <a:gd name="T23" fmla="*/ 44 h 96"/>
                <a:gd name="T24" fmla="*/ 22 w 96"/>
                <a:gd name="T25" fmla="*/ 43 h 96"/>
                <a:gd name="T26" fmla="*/ 30 w 96"/>
                <a:gd name="T27" fmla="*/ 43 h 96"/>
                <a:gd name="T28" fmla="*/ 40 w 96"/>
                <a:gd name="T29" fmla="*/ 52 h 96"/>
                <a:gd name="T30" fmla="*/ 40 w 96"/>
                <a:gd name="T31" fmla="*/ 22 h 96"/>
                <a:gd name="T32" fmla="*/ 46 w 96"/>
                <a:gd name="T33" fmla="*/ 16 h 96"/>
                <a:gd name="T34" fmla="*/ 50 w 96"/>
                <a:gd name="T35" fmla="*/ 16 h 96"/>
                <a:gd name="T36" fmla="*/ 56 w 96"/>
                <a:gd name="T37" fmla="*/ 22 h 96"/>
                <a:gd name="T38" fmla="*/ 56 w 96"/>
                <a:gd name="T39" fmla="*/ 52 h 96"/>
                <a:gd name="T40" fmla="*/ 66 w 96"/>
                <a:gd name="T41" fmla="*/ 42 h 96"/>
                <a:gd name="T42" fmla="*/ 75 w 96"/>
                <a:gd name="T43" fmla="*/ 43 h 96"/>
                <a:gd name="T44" fmla="*/ 76 w 96"/>
                <a:gd name="T45" fmla="*/ 44 h 96"/>
                <a:gd name="T46" fmla="*/ 77 w 96"/>
                <a:gd name="T47" fmla="*/ 48 h 96"/>
                <a:gd name="T48" fmla="*/ 76 w 96"/>
                <a:gd name="T4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6" y="52"/>
                  </a:moveTo>
                  <a:cubicBezTo>
                    <a:pt x="52" y="75"/>
                    <a:pt x="52" y="75"/>
                    <a:pt x="52" y="75"/>
                  </a:cubicBezTo>
                  <a:cubicBezTo>
                    <a:pt x="51" y="76"/>
                    <a:pt x="50" y="76"/>
                    <a:pt x="48" y="76"/>
                  </a:cubicBezTo>
                  <a:cubicBezTo>
                    <a:pt x="46" y="76"/>
                    <a:pt x="45" y="76"/>
                    <a:pt x="44" y="75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0"/>
                    <a:pt x="19" y="49"/>
                  </a:cubicBezTo>
                  <a:cubicBezTo>
                    <a:pt x="19" y="47"/>
                    <a:pt x="19" y="45"/>
                    <a:pt x="20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1"/>
                    <a:pt x="28" y="41"/>
                    <a:pt x="30" y="4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9"/>
                    <a:pt x="43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6"/>
                    <a:pt x="56" y="19"/>
                    <a:pt x="56" y="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0"/>
                    <a:pt x="72" y="40"/>
                    <a:pt x="75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5"/>
                    <a:pt x="77" y="46"/>
                    <a:pt x="77" y="48"/>
                  </a:cubicBezTo>
                  <a:cubicBezTo>
                    <a:pt x="77" y="50"/>
                    <a:pt x="77" y="51"/>
                    <a:pt x="7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187A18-155F-A63F-FCBB-D09EA97521E7}"/>
              </a:ext>
            </a:extLst>
          </p:cNvPr>
          <p:cNvGrpSpPr/>
          <p:nvPr/>
        </p:nvGrpSpPr>
        <p:grpSpPr>
          <a:xfrm>
            <a:off x="4944442" y="4804823"/>
            <a:ext cx="929788" cy="929788"/>
            <a:chOff x="5409417" y="2300336"/>
            <a:chExt cx="609600" cy="6096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88EFBA-C115-229E-1BC4-934FF970264C}"/>
                </a:ext>
              </a:extLst>
            </p:cNvPr>
            <p:cNvSpPr/>
            <p:nvPr/>
          </p:nvSpPr>
          <p:spPr>
            <a:xfrm>
              <a:off x="5409417" y="2300336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rgbClr val="F70257">
                    <a:lumMod val="60000"/>
                  </a:srgbClr>
                </a:gs>
                <a:gs pos="100000">
                  <a:srgbClr val="F70257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8E7B63CA-28E9-87BB-2FBE-4E973358001B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5578527" y="2468849"/>
              <a:ext cx="271380" cy="272575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6 w 96"/>
                <a:gd name="T11" fmla="*/ 52 h 96"/>
                <a:gd name="T12" fmla="*/ 52 w 96"/>
                <a:gd name="T13" fmla="*/ 75 h 96"/>
                <a:gd name="T14" fmla="*/ 48 w 96"/>
                <a:gd name="T15" fmla="*/ 76 h 96"/>
                <a:gd name="T16" fmla="*/ 44 w 96"/>
                <a:gd name="T17" fmla="*/ 75 h 96"/>
                <a:gd name="T18" fmla="*/ 20 w 96"/>
                <a:gd name="T19" fmla="*/ 53 h 96"/>
                <a:gd name="T20" fmla="*/ 19 w 96"/>
                <a:gd name="T21" fmla="*/ 49 h 96"/>
                <a:gd name="T22" fmla="*/ 20 w 96"/>
                <a:gd name="T23" fmla="*/ 44 h 96"/>
                <a:gd name="T24" fmla="*/ 22 w 96"/>
                <a:gd name="T25" fmla="*/ 43 h 96"/>
                <a:gd name="T26" fmla="*/ 30 w 96"/>
                <a:gd name="T27" fmla="*/ 43 h 96"/>
                <a:gd name="T28" fmla="*/ 40 w 96"/>
                <a:gd name="T29" fmla="*/ 52 h 96"/>
                <a:gd name="T30" fmla="*/ 40 w 96"/>
                <a:gd name="T31" fmla="*/ 22 h 96"/>
                <a:gd name="T32" fmla="*/ 46 w 96"/>
                <a:gd name="T33" fmla="*/ 16 h 96"/>
                <a:gd name="T34" fmla="*/ 50 w 96"/>
                <a:gd name="T35" fmla="*/ 16 h 96"/>
                <a:gd name="T36" fmla="*/ 56 w 96"/>
                <a:gd name="T37" fmla="*/ 22 h 96"/>
                <a:gd name="T38" fmla="*/ 56 w 96"/>
                <a:gd name="T39" fmla="*/ 52 h 96"/>
                <a:gd name="T40" fmla="*/ 66 w 96"/>
                <a:gd name="T41" fmla="*/ 42 h 96"/>
                <a:gd name="T42" fmla="*/ 75 w 96"/>
                <a:gd name="T43" fmla="*/ 43 h 96"/>
                <a:gd name="T44" fmla="*/ 76 w 96"/>
                <a:gd name="T45" fmla="*/ 44 h 96"/>
                <a:gd name="T46" fmla="*/ 77 w 96"/>
                <a:gd name="T47" fmla="*/ 48 h 96"/>
                <a:gd name="T48" fmla="*/ 76 w 96"/>
                <a:gd name="T4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6" y="52"/>
                  </a:moveTo>
                  <a:cubicBezTo>
                    <a:pt x="52" y="75"/>
                    <a:pt x="52" y="75"/>
                    <a:pt x="52" y="75"/>
                  </a:cubicBezTo>
                  <a:cubicBezTo>
                    <a:pt x="51" y="76"/>
                    <a:pt x="50" y="76"/>
                    <a:pt x="48" y="76"/>
                  </a:cubicBezTo>
                  <a:cubicBezTo>
                    <a:pt x="46" y="76"/>
                    <a:pt x="45" y="76"/>
                    <a:pt x="44" y="75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0"/>
                    <a:pt x="19" y="49"/>
                  </a:cubicBezTo>
                  <a:cubicBezTo>
                    <a:pt x="19" y="47"/>
                    <a:pt x="19" y="45"/>
                    <a:pt x="20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1"/>
                    <a:pt x="28" y="41"/>
                    <a:pt x="30" y="4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9"/>
                    <a:pt x="43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6"/>
                    <a:pt x="56" y="19"/>
                    <a:pt x="56" y="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0"/>
                    <a:pt x="72" y="40"/>
                    <a:pt x="75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5"/>
                    <a:pt x="77" y="46"/>
                    <a:pt x="77" y="48"/>
                  </a:cubicBezTo>
                  <a:cubicBezTo>
                    <a:pt x="77" y="50"/>
                    <a:pt x="77" y="51"/>
                    <a:pt x="7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AAE0CA-AEC5-2C19-8927-761F7D3EC57A}"/>
              </a:ext>
            </a:extLst>
          </p:cNvPr>
          <p:cNvGrpSpPr/>
          <p:nvPr/>
        </p:nvGrpSpPr>
        <p:grpSpPr>
          <a:xfrm>
            <a:off x="5468997" y="2865972"/>
            <a:ext cx="929788" cy="929788"/>
            <a:chOff x="5409417" y="2300336"/>
            <a:chExt cx="609600" cy="6096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674068-31BA-360D-9B6D-2617D802B420}"/>
                </a:ext>
              </a:extLst>
            </p:cNvPr>
            <p:cNvSpPr/>
            <p:nvPr/>
          </p:nvSpPr>
          <p:spPr>
            <a:xfrm>
              <a:off x="5409417" y="2300336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rgbClr val="F70257">
                    <a:lumMod val="60000"/>
                  </a:srgbClr>
                </a:gs>
                <a:gs pos="100000">
                  <a:srgbClr val="F70257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CC65BCC5-2833-3776-EDBB-69F167AB4287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5578527" y="2468849"/>
              <a:ext cx="271380" cy="272575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6 w 96"/>
                <a:gd name="T11" fmla="*/ 52 h 96"/>
                <a:gd name="T12" fmla="*/ 52 w 96"/>
                <a:gd name="T13" fmla="*/ 75 h 96"/>
                <a:gd name="T14" fmla="*/ 48 w 96"/>
                <a:gd name="T15" fmla="*/ 76 h 96"/>
                <a:gd name="T16" fmla="*/ 44 w 96"/>
                <a:gd name="T17" fmla="*/ 75 h 96"/>
                <a:gd name="T18" fmla="*/ 20 w 96"/>
                <a:gd name="T19" fmla="*/ 53 h 96"/>
                <a:gd name="T20" fmla="*/ 19 w 96"/>
                <a:gd name="T21" fmla="*/ 49 h 96"/>
                <a:gd name="T22" fmla="*/ 20 w 96"/>
                <a:gd name="T23" fmla="*/ 44 h 96"/>
                <a:gd name="T24" fmla="*/ 22 w 96"/>
                <a:gd name="T25" fmla="*/ 43 h 96"/>
                <a:gd name="T26" fmla="*/ 30 w 96"/>
                <a:gd name="T27" fmla="*/ 43 h 96"/>
                <a:gd name="T28" fmla="*/ 40 w 96"/>
                <a:gd name="T29" fmla="*/ 52 h 96"/>
                <a:gd name="T30" fmla="*/ 40 w 96"/>
                <a:gd name="T31" fmla="*/ 22 h 96"/>
                <a:gd name="T32" fmla="*/ 46 w 96"/>
                <a:gd name="T33" fmla="*/ 16 h 96"/>
                <a:gd name="T34" fmla="*/ 50 w 96"/>
                <a:gd name="T35" fmla="*/ 16 h 96"/>
                <a:gd name="T36" fmla="*/ 56 w 96"/>
                <a:gd name="T37" fmla="*/ 22 h 96"/>
                <a:gd name="T38" fmla="*/ 56 w 96"/>
                <a:gd name="T39" fmla="*/ 52 h 96"/>
                <a:gd name="T40" fmla="*/ 66 w 96"/>
                <a:gd name="T41" fmla="*/ 42 h 96"/>
                <a:gd name="T42" fmla="*/ 75 w 96"/>
                <a:gd name="T43" fmla="*/ 43 h 96"/>
                <a:gd name="T44" fmla="*/ 76 w 96"/>
                <a:gd name="T45" fmla="*/ 44 h 96"/>
                <a:gd name="T46" fmla="*/ 77 w 96"/>
                <a:gd name="T47" fmla="*/ 48 h 96"/>
                <a:gd name="T48" fmla="*/ 76 w 96"/>
                <a:gd name="T4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6" y="52"/>
                  </a:moveTo>
                  <a:cubicBezTo>
                    <a:pt x="52" y="75"/>
                    <a:pt x="52" y="75"/>
                    <a:pt x="52" y="75"/>
                  </a:cubicBezTo>
                  <a:cubicBezTo>
                    <a:pt x="51" y="76"/>
                    <a:pt x="50" y="76"/>
                    <a:pt x="48" y="76"/>
                  </a:cubicBezTo>
                  <a:cubicBezTo>
                    <a:pt x="46" y="76"/>
                    <a:pt x="45" y="76"/>
                    <a:pt x="44" y="75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0"/>
                    <a:pt x="19" y="49"/>
                  </a:cubicBezTo>
                  <a:cubicBezTo>
                    <a:pt x="19" y="47"/>
                    <a:pt x="19" y="45"/>
                    <a:pt x="20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1"/>
                    <a:pt x="28" y="41"/>
                    <a:pt x="30" y="4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9"/>
                    <a:pt x="43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6"/>
                    <a:pt x="56" y="19"/>
                    <a:pt x="56" y="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0"/>
                    <a:pt x="72" y="40"/>
                    <a:pt x="75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5"/>
                    <a:pt x="77" y="46"/>
                    <a:pt x="77" y="48"/>
                  </a:cubicBezTo>
                  <a:cubicBezTo>
                    <a:pt x="77" y="50"/>
                    <a:pt x="77" y="51"/>
                    <a:pt x="7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Teardrop 29">
            <a:extLst>
              <a:ext uri="{FF2B5EF4-FFF2-40B4-BE49-F238E27FC236}">
                <a16:creationId xmlns:a16="http://schemas.microsoft.com/office/drawing/2014/main" id="{5FB4470E-6017-FE16-EC5A-13E1C6E76FF1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F9B5F8-A8C6-D86A-5B4A-F7B61A497E24}"/>
              </a:ext>
            </a:extLst>
          </p:cNvPr>
          <p:cNvSpPr txBox="1"/>
          <p:nvPr/>
        </p:nvSpPr>
        <p:spPr>
          <a:xfrm>
            <a:off x="11616766" y="6362082"/>
            <a:ext cx="36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4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1" name="Google Shape;61;p15">
            <a:extLst>
              <a:ext uri="{FF2B5EF4-FFF2-40B4-BE49-F238E27FC236}">
                <a16:creationId xmlns:a16="http://schemas.microsoft.com/office/drawing/2014/main" id="{2BBCB74D-492C-7D27-6564-CE91CE7B4807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679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456778-F369-82F9-BE91-C2EBE89AEC61}"/>
              </a:ext>
            </a:extLst>
          </p:cNvPr>
          <p:cNvSpPr txBox="1"/>
          <p:nvPr/>
        </p:nvSpPr>
        <p:spPr>
          <a:xfrm>
            <a:off x="582447" y="1099148"/>
            <a:ext cx="1008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FA28A"/>
                </a:solidFill>
                <a:latin typeface="Franklin Gothic Book" panose="020B0503020102020204" pitchFamily="34" charset="0"/>
              </a:rPr>
              <a:t>Leverage Trend skills in Niagara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08D60-0A43-9687-0661-B2B45309A0EA}"/>
              </a:ext>
            </a:extLst>
          </p:cNvPr>
          <p:cNvSpPr txBox="1"/>
          <p:nvPr/>
        </p:nvSpPr>
        <p:spPr>
          <a:xfrm>
            <a:off x="617617" y="2038652"/>
            <a:ext cx="10935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klin Gothic Book" panose="020B0503020102020204" pitchFamily="34" charset="0"/>
              </a:rPr>
              <a:t>Seamless Trend to Niagara 4 Transition: “Advanced Logic bridges the gap between Trend and Niagara 4, allowing you to leverage existing skills while unlocking the advanced open source capabilities of the Niagara4 platform.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E273F2-8B9A-ADAB-6182-CBD9FE428DC3}"/>
              </a:ext>
            </a:extLst>
          </p:cNvPr>
          <p:cNvGrpSpPr/>
          <p:nvPr/>
        </p:nvGrpSpPr>
        <p:grpSpPr>
          <a:xfrm>
            <a:off x="670372" y="3877828"/>
            <a:ext cx="5162550" cy="1509712"/>
            <a:chOff x="547688" y="1235641"/>
            <a:chExt cx="5162550" cy="1509712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A2A2C9A-6265-39C4-9CAC-52FBC49CB717}"/>
                </a:ext>
              </a:extLst>
            </p:cNvPr>
            <p:cNvGrpSpPr/>
            <p:nvPr/>
          </p:nvGrpSpPr>
          <p:grpSpPr>
            <a:xfrm>
              <a:off x="547688" y="1235641"/>
              <a:ext cx="5162550" cy="1509712"/>
              <a:chOff x="547688" y="1411288"/>
              <a:chExt cx="5162550" cy="1509712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9A6F36C4-61FD-A8C3-E57B-A161FA5DE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411288"/>
                <a:ext cx="369887" cy="452437"/>
              </a:xfrm>
              <a:custGeom>
                <a:avLst/>
                <a:gdLst>
                  <a:gd name="T0" fmla="*/ 96 w 96"/>
                  <a:gd name="T1" fmla="*/ 0 h 117"/>
                  <a:gd name="T2" fmla="*/ 32 w 96"/>
                  <a:gd name="T3" fmla="*/ 0 h 117"/>
                  <a:gd name="T4" fmla="*/ 0 w 96"/>
                  <a:gd name="T5" fmla="*/ 31 h 117"/>
                  <a:gd name="T6" fmla="*/ 0 w 96"/>
                  <a:gd name="T7" fmla="*/ 117 h 117"/>
                  <a:gd name="T8" fmla="*/ 96 w 96"/>
                  <a:gd name="T9" fmla="*/ 117 h 117"/>
                  <a:gd name="T10" fmla="*/ 96 w 96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17">
                    <a:moveTo>
                      <a:pt x="9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96" y="117"/>
                      <a:pt x="96" y="117"/>
                      <a:pt x="96" y="117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32392BC-092E-6514-8B52-AC276E5F9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363" y="1639888"/>
                <a:ext cx="4484687" cy="1103312"/>
              </a:xfrm>
              <a:custGeom>
                <a:avLst/>
                <a:gdLst>
                  <a:gd name="T0" fmla="*/ 1150 w 1163"/>
                  <a:gd name="T1" fmla="*/ 169 h 285"/>
                  <a:gd name="T2" fmla="*/ 1089 w 1163"/>
                  <a:gd name="T3" fmla="*/ 249 h 285"/>
                  <a:gd name="T4" fmla="*/ 1016 w 1163"/>
                  <a:gd name="T5" fmla="*/ 285 h 285"/>
                  <a:gd name="T6" fmla="*/ 129 w 1163"/>
                  <a:gd name="T7" fmla="*/ 285 h 285"/>
                  <a:gd name="T8" fmla="*/ 0 w 1163"/>
                  <a:gd name="T9" fmla="*/ 156 h 285"/>
                  <a:gd name="T10" fmla="*/ 0 w 1163"/>
                  <a:gd name="T11" fmla="*/ 0 h 285"/>
                  <a:gd name="T12" fmla="*/ 1017 w 1163"/>
                  <a:gd name="T13" fmla="*/ 0 h 285"/>
                  <a:gd name="T14" fmla="*/ 1089 w 1163"/>
                  <a:gd name="T15" fmla="*/ 35 h 285"/>
                  <a:gd name="T16" fmla="*/ 1149 w 1163"/>
                  <a:gd name="T17" fmla="*/ 112 h 285"/>
                  <a:gd name="T18" fmla="*/ 1150 w 1163"/>
                  <a:gd name="T19" fmla="*/ 169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3" h="285">
                    <a:moveTo>
                      <a:pt x="1150" y="169"/>
                    </a:moveTo>
                    <a:cubicBezTo>
                      <a:pt x="1089" y="249"/>
                      <a:pt x="1089" y="249"/>
                      <a:pt x="1089" y="249"/>
                    </a:cubicBezTo>
                    <a:cubicBezTo>
                      <a:pt x="1072" y="271"/>
                      <a:pt x="1045" y="285"/>
                      <a:pt x="1016" y="285"/>
                    </a:cubicBezTo>
                    <a:cubicBezTo>
                      <a:pt x="129" y="285"/>
                      <a:pt x="129" y="285"/>
                      <a:pt x="129" y="285"/>
                    </a:cubicBezTo>
                    <a:cubicBezTo>
                      <a:pt x="58" y="285"/>
                      <a:pt x="0" y="227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17" y="0"/>
                      <a:pt x="1017" y="0"/>
                      <a:pt x="1017" y="0"/>
                    </a:cubicBezTo>
                    <a:cubicBezTo>
                      <a:pt x="1045" y="0"/>
                      <a:pt x="1072" y="12"/>
                      <a:pt x="1089" y="35"/>
                    </a:cubicBezTo>
                    <a:cubicBezTo>
                      <a:pt x="1149" y="112"/>
                      <a:pt x="1149" y="112"/>
                      <a:pt x="1149" y="112"/>
                    </a:cubicBezTo>
                    <a:cubicBezTo>
                      <a:pt x="1163" y="129"/>
                      <a:pt x="1163" y="152"/>
                      <a:pt x="1150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1C8DD90C-33C1-DC5A-35DB-038EBEA16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88" y="1411288"/>
                <a:ext cx="1712912" cy="1331912"/>
              </a:xfrm>
              <a:custGeom>
                <a:avLst/>
                <a:gdLst>
                  <a:gd name="T0" fmla="*/ 315 w 444"/>
                  <a:gd name="T1" fmla="*/ 215 h 344"/>
                  <a:gd name="T2" fmla="*/ 315 w 444"/>
                  <a:gd name="T3" fmla="*/ 59 h 344"/>
                  <a:gd name="T4" fmla="*/ 255 w 444"/>
                  <a:gd name="T5" fmla="*/ 0 h 344"/>
                  <a:gd name="T6" fmla="*/ 59 w 444"/>
                  <a:gd name="T7" fmla="*/ 0 h 344"/>
                  <a:gd name="T8" fmla="*/ 0 w 444"/>
                  <a:gd name="T9" fmla="*/ 59 h 344"/>
                  <a:gd name="T10" fmla="*/ 0 w 444"/>
                  <a:gd name="T11" fmla="*/ 215 h 344"/>
                  <a:gd name="T12" fmla="*/ 129 w 444"/>
                  <a:gd name="T13" fmla="*/ 344 h 344"/>
                  <a:gd name="T14" fmla="*/ 444 w 444"/>
                  <a:gd name="T15" fmla="*/ 344 h 344"/>
                  <a:gd name="T16" fmla="*/ 315 w 444"/>
                  <a:gd name="T17" fmla="*/ 215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344">
                    <a:moveTo>
                      <a:pt x="315" y="215"/>
                    </a:moveTo>
                    <a:cubicBezTo>
                      <a:pt x="315" y="59"/>
                      <a:pt x="315" y="59"/>
                      <a:pt x="315" y="59"/>
                    </a:cubicBezTo>
                    <a:cubicBezTo>
                      <a:pt x="315" y="26"/>
                      <a:pt x="288" y="0"/>
                      <a:pt x="25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0" y="26"/>
                      <a:pt x="0" y="59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86"/>
                      <a:pt x="57" y="344"/>
                      <a:pt x="129" y="344"/>
                    </a:cubicBezTo>
                    <a:cubicBezTo>
                      <a:pt x="444" y="344"/>
                      <a:pt x="444" y="344"/>
                      <a:pt x="444" y="344"/>
                    </a:cubicBezTo>
                    <a:cubicBezTo>
                      <a:pt x="372" y="344"/>
                      <a:pt x="315" y="286"/>
                      <a:pt x="315" y="215"/>
                    </a:cubicBezTo>
                    <a:close/>
                  </a:path>
                </a:pathLst>
              </a:custGeom>
              <a:solidFill>
                <a:srgbClr val="3FA28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35DE9830-8F1D-9BF1-3CC2-171C932C3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125" y="1639888"/>
                <a:ext cx="601662" cy="1103312"/>
              </a:xfrm>
              <a:custGeom>
                <a:avLst/>
                <a:gdLst>
                  <a:gd name="T0" fmla="*/ 156 w 156"/>
                  <a:gd name="T1" fmla="*/ 285 h 285"/>
                  <a:gd name="T2" fmla="*/ 129 w 156"/>
                  <a:gd name="T3" fmla="*/ 285 h 285"/>
                  <a:gd name="T4" fmla="*/ 0 w 156"/>
                  <a:gd name="T5" fmla="*/ 156 h 285"/>
                  <a:gd name="T6" fmla="*/ 0 w 156"/>
                  <a:gd name="T7" fmla="*/ 0 h 285"/>
                  <a:gd name="T8" fmla="*/ 27 w 156"/>
                  <a:gd name="T9" fmla="*/ 0 h 285"/>
                  <a:gd name="T10" fmla="*/ 27 w 156"/>
                  <a:gd name="T11" fmla="*/ 156 h 285"/>
                  <a:gd name="T12" fmla="*/ 156 w 156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85">
                    <a:moveTo>
                      <a:pt x="156" y="285"/>
                    </a:moveTo>
                    <a:cubicBezTo>
                      <a:pt x="129" y="285"/>
                      <a:pt x="129" y="285"/>
                      <a:pt x="129" y="285"/>
                    </a:cubicBezTo>
                    <a:cubicBezTo>
                      <a:pt x="57" y="285"/>
                      <a:pt x="0" y="227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56"/>
                      <a:pt x="27" y="156"/>
                      <a:pt x="27" y="156"/>
                    </a:cubicBezTo>
                    <a:cubicBezTo>
                      <a:pt x="27" y="227"/>
                      <a:pt x="85" y="285"/>
                      <a:pt x="156" y="28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17658D01-CB90-2C04-1273-F610C2ECB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975" y="1411288"/>
                <a:ext cx="2900362" cy="503237"/>
              </a:xfrm>
              <a:custGeom>
                <a:avLst/>
                <a:gdLst>
                  <a:gd name="T0" fmla="*/ 52 w 752"/>
                  <a:gd name="T1" fmla="*/ 130 h 130"/>
                  <a:gd name="T2" fmla="*/ 709 w 752"/>
                  <a:gd name="T3" fmla="*/ 130 h 130"/>
                  <a:gd name="T4" fmla="*/ 752 w 752"/>
                  <a:gd name="T5" fmla="*/ 87 h 130"/>
                  <a:gd name="T6" fmla="*/ 752 w 752"/>
                  <a:gd name="T7" fmla="*/ 59 h 130"/>
                  <a:gd name="T8" fmla="*/ 692 w 752"/>
                  <a:gd name="T9" fmla="*/ 0 h 130"/>
                  <a:gd name="T10" fmla="*/ 0 w 752"/>
                  <a:gd name="T11" fmla="*/ 0 h 130"/>
                  <a:gd name="T12" fmla="*/ 20 w 752"/>
                  <a:gd name="T13" fmla="*/ 59 h 130"/>
                  <a:gd name="T14" fmla="*/ 20 w 752"/>
                  <a:gd name="T15" fmla="*/ 98 h 130"/>
                  <a:gd name="T16" fmla="*/ 52 w 752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130">
                    <a:moveTo>
                      <a:pt x="52" y="130"/>
                    </a:moveTo>
                    <a:cubicBezTo>
                      <a:pt x="709" y="130"/>
                      <a:pt x="709" y="130"/>
                      <a:pt x="709" y="130"/>
                    </a:cubicBezTo>
                    <a:cubicBezTo>
                      <a:pt x="733" y="130"/>
                      <a:pt x="752" y="111"/>
                      <a:pt x="752" y="87"/>
                    </a:cubicBezTo>
                    <a:cubicBezTo>
                      <a:pt x="752" y="59"/>
                      <a:pt x="752" y="59"/>
                      <a:pt x="752" y="59"/>
                    </a:cubicBezTo>
                    <a:cubicBezTo>
                      <a:pt x="752" y="26"/>
                      <a:pt x="725" y="0"/>
                      <a:pt x="69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16"/>
                      <a:pt x="20" y="37"/>
                      <a:pt x="20" y="59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116"/>
                      <a:pt x="34" y="130"/>
                      <a:pt x="52" y="130"/>
                    </a:cubicBezTo>
                    <a:close/>
                  </a:path>
                </a:pathLst>
              </a:custGeom>
              <a:solidFill>
                <a:srgbClr val="3FA28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10">
                <a:extLst>
                  <a:ext uri="{FF2B5EF4-FFF2-40B4-BE49-F238E27FC236}">
                    <a16:creationId xmlns:a16="http://schemas.microsoft.com/office/drawing/2014/main" id="{9621AF44-B055-F330-B61A-731E52A38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4563" y="1960563"/>
                <a:ext cx="955675" cy="960437"/>
              </a:xfrm>
              <a:prstGeom prst="ellipse">
                <a:avLst/>
              </a:prstGeom>
              <a:solidFill>
                <a:srgbClr val="E46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F35ADF59-D511-3294-1A0F-C94252DD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338" y="1898650"/>
                <a:ext cx="747712" cy="844550"/>
              </a:xfrm>
              <a:custGeom>
                <a:avLst/>
                <a:gdLst>
                  <a:gd name="T0" fmla="*/ 0 w 194"/>
                  <a:gd name="T1" fmla="*/ 123 h 218"/>
                  <a:gd name="T2" fmla="*/ 43 w 194"/>
                  <a:gd name="T3" fmla="*/ 218 h 218"/>
                  <a:gd name="T4" fmla="*/ 47 w 194"/>
                  <a:gd name="T5" fmla="*/ 218 h 218"/>
                  <a:gd name="T6" fmla="*/ 120 w 194"/>
                  <a:gd name="T7" fmla="*/ 182 h 218"/>
                  <a:gd name="T8" fmla="*/ 181 w 194"/>
                  <a:gd name="T9" fmla="*/ 102 h 218"/>
                  <a:gd name="T10" fmla="*/ 180 w 194"/>
                  <a:gd name="T11" fmla="*/ 45 h 218"/>
                  <a:gd name="T12" fmla="*/ 147 w 194"/>
                  <a:gd name="T13" fmla="*/ 2 h 218"/>
                  <a:gd name="T14" fmla="*/ 124 w 194"/>
                  <a:gd name="T15" fmla="*/ 0 h 218"/>
                  <a:gd name="T16" fmla="*/ 0 w 194"/>
                  <a:gd name="T17" fmla="*/ 12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218">
                    <a:moveTo>
                      <a:pt x="0" y="123"/>
                    </a:moveTo>
                    <a:cubicBezTo>
                      <a:pt x="0" y="161"/>
                      <a:pt x="17" y="195"/>
                      <a:pt x="43" y="218"/>
                    </a:cubicBezTo>
                    <a:cubicBezTo>
                      <a:pt x="47" y="218"/>
                      <a:pt x="47" y="218"/>
                      <a:pt x="47" y="218"/>
                    </a:cubicBezTo>
                    <a:cubicBezTo>
                      <a:pt x="76" y="218"/>
                      <a:pt x="103" y="204"/>
                      <a:pt x="120" y="182"/>
                    </a:cubicBezTo>
                    <a:cubicBezTo>
                      <a:pt x="181" y="102"/>
                      <a:pt x="181" y="102"/>
                      <a:pt x="181" y="102"/>
                    </a:cubicBezTo>
                    <a:cubicBezTo>
                      <a:pt x="194" y="85"/>
                      <a:pt x="194" y="62"/>
                      <a:pt x="180" y="45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39" y="0"/>
                      <a:pt x="131" y="0"/>
                      <a:pt x="124" y="0"/>
                    </a:cubicBezTo>
                    <a:cubicBezTo>
                      <a:pt x="55" y="0"/>
                      <a:pt x="0" y="55"/>
                      <a:pt x="0" y="1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2">
                <a:extLst>
                  <a:ext uri="{FF2B5EF4-FFF2-40B4-BE49-F238E27FC236}">
                    <a16:creationId xmlns:a16="http://schemas.microsoft.com/office/drawing/2014/main" id="{0BAB48B6-5647-636E-1067-3C9C5203F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4563" y="1960563"/>
                <a:ext cx="955675" cy="960437"/>
              </a:xfrm>
              <a:prstGeom prst="ellipse">
                <a:avLst/>
              </a:prstGeom>
              <a:solidFill>
                <a:srgbClr val="4ABD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F18D47A-CEF6-004C-9248-77EA359CC0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0288" y="2041525"/>
                <a:ext cx="785812" cy="793750"/>
              </a:xfrm>
              <a:custGeom>
                <a:avLst/>
                <a:gdLst>
                  <a:gd name="T0" fmla="*/ 102 w 204"/>
                  <a:gd name="T1" fmla="*/ 0 h 205"/>
                  <a:gd name="T2" fmla="*/ 0 w 204"/>
                  <a:gd name="T3" fmla="*/ 103 h 205"/>
                  <a:gd name="T4" fmla="*/ 102 w 204"/>
                  <a:gd name="T5" fmla="*/ 205 h 205"/>
                  <a:gd name="T6" fmla="*/ 204 w 204"/>
                  <a:gd name="T7" fmla="*/ 103 h 205"/>
                  <a:gd name="T8" fmla="*/ 102 w 204"/>
                  <a:gd name="T9" fmla="*/ 0 h 205"/>
                  <a:gd name="T10" fmla="*/ 102 w 204"/>
                  <a:gd name="T11" fmla="*/ 192 h 205"/>
                  <a:gd name="T12" fmla="*/ 13 w 204"/>
                  <a:gd name="T13" fmla="*/ 103 h 205"/>
                  <a:gd name="T14" fmla="*/ 102 w 204"/>
                  <a:gd name="T15" fmla="*/ 14 h 205"/>
                  <a:gd name="T16" fmla="*/ 191 w 204"/>
                  <a:gd name="T17" fmla="*/ 103 h 205"/>
                  <a:gd name="T18" fmla="*/ 102 w 204"/>
                  <a:gd name="T19" fmla="*/ 19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05">
                    <a:moveTo>
                      <a:pt x="102" y="0"/>
                    </a:moveTo>
                    <a:cubicBezTo>
                      <a:pt x="45" y="0"/>
                      <a:pt x="0" y="46"/>
                      <a:pt x="0" y="103"/>
                    </a:cubicBezTo>
                    <a:cubicBezTo>
                      <a:pt x="0" y="159"/>
                      <a:pt x="45" y="205"/>
                      <a:pt x="102" y="205"/>
                    </a:cubicBezTo>
                    <a:cubicBezTo>
                      <a:pt x="159" y="205"/>
                      <a:pt x="204" y="159"/>
                      <a:pt x="204" y="103"/>
                    </a:cubicBezTo>
                    <a:cubicBezTo>
                      <a:pt x="204" y="46"/>
                      <a:pt x="159" y="0"/>
                      <a:pt x="102" y="0"/>
                    </a:cubicBezTo>
                    <a:close/>
                    <a:moveTo>
                      <a:pt x="102" y="192"/>
                    </a:moveTo>
                    <a:cubicBezTo>
                      <a:pt x="53" y="192"/>
                      <a:pt x="13" y="152"/>
                      <a:pt x="13" y="103"/>
                    </a:cubicBezTo>
                    <a:cubicBezTo>
                      <a:pt x="13" y="54"/>
                      <a:pt x="53" y="14"/>
                      <a:pt x="102" y="14"/>
                    </a:cubicBezTo>
                    <a:cubicBezTo>
                      <a:pt x="151" y="14"/>
                      <a:pt x="191" y="54"/>
                      <a:pt x="191" y="103"/>
                    </a:cubicBezTo>
                    <a:cubicBezTo>
                      <a:pt x="191" y="152"/>
                      <a:pt x="151" y="192"/>
                      <a:pt x="102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0D4615-EAD4-7B49-D870-8A5B36C2E452}"/>
                </a:ext>
              </a:extLst>
            </p:cNvPr>
            <p:cNvSpPr txBox="1"/>
            <p:nvPr/>
          </p:nvSpPr>
          <p:spPr>
            <a:xfrm>
              <a:off x="2135212" y="1853560"/>
              <a:ext cx="250031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600" dirty="0">
                  <a:latin typeface="Franklin Gothic Book" panose="020B0503020102020204" pitchFamily="34" charset="0"/>
                </a:rPr>
                <a:t>Recreate your Trend Macro Library in Niagara4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162F2C-3FDC-003E-32F3-2546106842F1}"/>
                </a:ext>
              </a:extLst>
            </p:cNvPr>
            <p:cNvSpPr txBox="1"/>
            <p:nvPr/>
          </p:nvSpPr>
          <p:spPr>
            <a:xfrm>
              <a:off x="2380463" y="1337982"/>
              <a:ext cx="24018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1800" b="1" spc="3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System Houses</a:t>
              </a:r>
              <a:endParaRPr lang="en-US" b="1" spc="3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1FAE06-2538-DC7F-2E05-8F3729507210}"/>
                </a:ext>
              </a:extLst>
            </p:cNvPr>
            <p:cNvSpPr txBox="1"/>
            <p:nvPr/>
          </p:nvSpPr>
          <p:spPr>
            <a:xfrm>
              <a:off x="756518" y="1522951"/>
              <a:ext cx="824616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4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01</a:t>
              </a:r>
            </a:p>
          </p:txBody>
        </p:sp>
        <p:sp>
          <p:nvSpPr>
            <p:cNvPr id="24" name="Freeform 122">
              <a:extLst>
                <a:ext uri="{FF2B5EF4-FFF2-40B4-BE49-F238E27FC236}">
                  <a16:creationId xmlns:a16="http://schemas.microsoft.com/office/drawing/2014/main" id="{52C8BE66-D690-F872-E456-68E0BC447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2774" y="2130990"/>
              <a:ext cx="287338" cy="263525"/>
            </a:xfrm>
            <a:custGeom>
              <a:avLst/>
              <a:gdLst>
                <a:gd name="T0" fmla="*/ 376 w 907"/>
                <a:gd name="T1" fmla="*/ 508 h 827"/>
                <a:gd name="T2" fmla="*/ 866 w 907"/>
                <a:gd name="T3" fmla="*/ 58 h 827"/>
                <a:gd name="T4" fmla="*/ 366 w 907"/>
                <a:gd name="T5" fmla="*/ 758 h 827"/>
                <a:gd name="T6" fmla="*/ 466 w 907"/>
                <a:gd name="T7" fmla="*/ 590 h 827"/>
                <a:gd name="T8" fmla="*/ 819 w 907"/>
                <a:gd name="T9" fmla="*/ 61 h 827"/>
                <a:gd name="T10" fmla="*/ 55 w 907"/>
                <a:gd name="T11" fmla="*/ 375 h 827"/>
                <a:gd name="T12" fmla="*/ 907 w 907"/>
                <a:gd name="T13" fmla="*/ 15 h 827"/>
                <a:gd name="T14" fmla="*/ 906 w 907"/>
                <a:gd name="T15" fmla="*/ 12 h 827"/>
                <a:gd name="T16" fmla="*/ 906 w 907"/>
                <a:gd name="T17" fmla="*/ 11 h 827"/>
                <a:gd name="T18" fmla="*/ 905 w 907"/>
                <a:gd name="T19" fmla="*/ 8 h 827"/>
                <a:gd name="T20" fmla="*/ 905 w 907"/>
                <a:gd name="T21" fmla="*/ 6 h 827"/>
                <a:gd name="T22" fmla="*/ 904 w 907"/>
                <a:gd name="T23" fmla="*/ 5 h 827"/>
                <a:gd name="T24" fmla="*/ 902 w 907"/>
                <a:gd name="T25" fmla="*/ 3 h 827"/>
                <a:gd name="T26" fmla="*/ 900 w 907"/>
                <a:gd name="T27" fmla="*/ 2 h 827"/>
                <a:gd name="T28" fmla="*/ 900 w 907"/>
                <a:gd name="T29" fmla="*/ 2 h 827"/>
                <a:gd name="T30" fmla="*/ 897 w 907"/>
                <a:gd name="T31" fmla="*/ 1 h 827"/>
                <a:gd name="T32" fmla="*/ 895 w 907"/>
                <a:gd name="T33" fmla="*/ 0 h 827"/>
                <a:gd name="T34" fmla="*/ 893 w 907"/>
                <a:gd name="T35" fmla="*/ 0 h 827"/>
                <a:gd name="T36" fmla="*/ 891 w 907"/>
                <a:gd name="T37" fmla="*/ 0 h 827"/>
                <a:gd name="T38" fmla="*/ 887 w 907"/>
                <a:gd name="T39" fmla="*/ 1 h 827"/>
                <a:gd name="T40" fmla="*/ 886 w 907"/>
                <a:gd name="T41" fmla="*/ 1 h 827"/>
                <a:gd name="T42" fmla="*/ 886 w 907"/>
                <a:gd name="T43" fmla="*/ 1 h 827"/>
                <a:gd name="T44" fmla="*/ 5 w 907"/>
                <a:gd name="T45" fmla="*/ 365 h 827"/>
                <a:gd name="T46" fmla="*/ 1 w 907"/>
                <a:gd name="T47" fmla="*/ 372 h 827"/>
                <a:gd name="T48" fmla="*/ 1 w 907"/>
                <a:gd name="T49" fmla="*/ 381 h 827"/>
                <a:gd name="T50" fmla="*/ 5 w 907"/>
                <a:gd name="T51" fmla="*/ 388 h 827"/>
                <a:gd name="T52" fmla="*/ 336 w 907"/>
                <a:gd name="T53" fmla="*/ 521 h 827"/>
                <a:gd name="T54" fmla="*/ 336 w 907"/>
                <a:gd name="T55" fmla="*/ 817 h 827"/>
                <a:gd name="T56" fmla="*/ 342 w 907"/>
                <a:gd name="T57" fmla="*/ 825 h 827"/>
                <a:gd name="T58" fmla="*/ 348 w 907"/>
                <a:gd name="T59" fmla="*/ 827 h 827"/>
                <a:gd name="T60" fmla="*/ 354 w 907"/>
                <a:gd name="T61" fmla="*/ 827 h 827"/>
                <a:gd name="T62" fmla="*/ 360 w 907"/>
                <a:gd name="T63" fmla="*/ 823 h 827"/>
                <a:gd name="T64" fmla="*/ 492 w 907"/>
                <a:gd name="T65" fmla="*/ 605 h 827"/>
                <a:gd name="T66" fmla="*/ 732 w 907"/>
                <a:gd name="T67" fmla="*/ 732 h 827"/>
                <a:gd name="T68" fmla="*/ 739 w 907"/>
                <a:gd name="T69" fmla="*/ 732 h 827"/>
                <a:gd name="T70" fmla="*/ 745 w 907"/>
                <a:gd name="T71" fmla="*/ 729 h 827"/>
                <a:gd name="T72" fmla="*/ 749 w 907"/>
                <a:gd name="T73" fmla="*/ 724 h 827"/>
                <a:gd name="T74" fmla="*/ 906 w 907"/>
                <a:gd name="T75" fmla="*/ 18 h 827"/>
                <a:gd name="T76" fmla="*/ 906 w 907"/>
                <a:gd name="T77" fmla="*/ 17 h 827"/>
                <a:gd name="T78" fmla="*/ 907 w 907"/>
                <a:gd name="T79" fmla="*/ 15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7" h="827">
                  <a:moveTo>
                    <a:pt x="726" y="695"/>
                  </a:moveTo>
                  <a:lnTo>
                    <a:pt x="376" y="508"/>
                  </a:lnTo>
                  <a:lnTo>
                    <a:pt x="834" y="88"/>
                  </a:lnTo>
                  <a:lnTo>
                    <a:pt x="866" y="58"/>
                  </a:lnTo>
                  <a:lnTo>
                    <a:pt x="726" y="695"/>
                  </a:lnTo>
                  <a:close/>
                  <a:moveTo>
                    <a:pt x="366" y="758"/>
                  </a:moveTo>
                  <a:lnTo>
                    <a:pt x="366" y="536"/>
                  </a:lnTo>
                  <a:lnTo>
                    <a:pt x="466" y="590"/>
                  </a:lnTo>
                  <a:lnTo>
                    <a:pt x="366" y="758"/>
                  </a:lnTo>
                  <a:close/>
                  <a:moveTo>
                    <a:pt x="819" y="61"/>
                  </a:moveTo>
                  <a:lnTo>
                    <a:pt x="347" y="493"/>
                  </a:lnTo>
                  <a:lnTo>
                    <a:pt x="55" y="375"/>
                  </a:lnTo>
                  <a:lnTo>
                    <a:pt x="819" y="61"/>
                  </a:lnTo>
                  <a:close/>
                  <a:moveTo>
                    <a:pt x="907" y="15"/>
                  </a:moveTo>
                  <a:lnTo>
                    <a:pt x="907" y="14"/>
                  </a:lnTo>
                  <a:lnTo>
                    <a:pt x="906" y="12"/>
                  </a:lnTo>
                  <a:lnTo>
                    <a:pt x="906" y="12"/>
                  </a:lnTo>
                  <a:lnTo>
                    <a:pt x="906" y="11"/>
                  </a:lnTo>
                  <a:lnTo>
                    <a:pt x="905" y="9"/>
                  </a:lnTo>
                  <a:lnTo>
                    <a:pt x="905" y="8"/>
                  </a:lnTo>
                  <a:lnTo>
                    <a:pt x="905" y="8"/>
                  </a:lnTo>
                  <a:lnTo>
                    <a:pt x="905" y="6"/>
                  </a:lnTo>
                  <a:lnTo>
                    <a:pt x="904" y="6"/>
                  </a:lnTo>
                  <a:lnTo>
                    <a:pt x="904" y="5"/>
                  </a:lnTo>
                  <a:lnTo>
                    <a:pt x="903" y="4"/>
                  </a:lnTo>
                  <a:lnTo>
                    <a:pt x="902" y="3"/>
                  </a:lnTo>
                  <a:lnTo>
                    <a:pt x="901" y="3"/>
                  </a:lnTo>
                  <a:lnTo>
                    <a:pt x="900" y="2"/>
                  </a:lnTo>
                  <a:lnTo>
                    <a:pt x="900" y="2"/>
                  </a:lnTo>
                  <a:lnTo>
                    <a:pt x="900" y="2"/>
                  </a:lnTo>
                  <a:lnTo>
                    <a:pt x="898" y="1"/>
                  </a:lnTo>
                  <a:lnTo>
                    <a:pt x="897" y="1"/>
                  </a:lnTo>
                  <a:lnTo>
                    <a:pt x="896" y="1"/>
                  </a:lnTo>
                  <a:lnTo>
                    <a:pt x="895" y="0"/>
                  </a:lnTo>
                  <a:lnTo>
                    <a:pt x="894" y="0"/>
                  </a:lnTo>
                  <a:lnTo>
                    <a:pt x="893" y="0"/>
                  </a:lnTo>
                  <a:lnTo>
                    <a:pt x="892" y="0"/>
                  </a:lnTo>
                  <a:lnTo>
                    <a:pt x="891" y="0"/>
                  </a:lnTo>
                  <a:lnTo>
                    <a:pt x="889" y="0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886" y="1"/>
                  </a:lnTo>
                  <a:lnTo>
                    <a:pt x="886" y="1"/>
                  </a:lnTo>
                  <a:lnTo>
                    <a:pt x="886" y="1"/>
                  </a:lnTo>
                  <a:lnTo>
                    <a:pt x="10" y="362"/>
                  </a:lnTo>
                  <a:lnTo>
                    <a:pt x="5" y="365"/>
                  </a:lnTo>
                  <a:lnTo>
                    <a:pt x="2" y="368"/>
                  </a:lnTo>
                  <a:lnTo>
                    <a:pt x="1" y="372"/>
                  </a:lnTo>
                  <a:lnTo>
                    <a:pt x="0" y="376"/>
                  </a:lnTo>
                  <a:lnTo>
                    <a:pt x="1" y="381"/>
                  </a:lnTo>
                  <a:lnTo>
                    <a:pt x="2" y="384"/>
                  </a:lnTo>
                  <a:lnTo>
                    <a:pt x="5" y="388"/>
                  </a:lnTo>
                  <a:lnTo>
                    <a:pt x="10" y="390"/>
                  </a:lnTo>
                  <a:lnTo>
                    <a:pt x="336" y="521"/>
                  </a:lnTo>
                  <a:lnTo>
                    <a:pt x="336" y="812"/>
                  </a:lnTo>
                  <a:lnTo>
                    <a:pt x="336" y="817"/>
                  </a:lnTo>
                  <a:lnTo>
                    <a:pt x="338" y="821"/>
                  </a:lnTo>
                  <a:lnTo>
                    <a:pt x="342" y="825"/>
                  </a:lnTo>
                  <a:lnTo>
                    <a:pt x="346" y="827"/>
                  </a:lnTo>
                  <a:lnTo>
                    <a:pt x="348" y="827"/>
                  </a:lnTo>
                  <a:lnTo>
                    <a:pt x="351" y="827"/>
                  </a:lnTo>
                  <a:lnTo>
                    <a:pt x="354" y="827"/>
                  </a:lnTo>
                  <a:lnTo>
                    <a:pt x="357" y="826"/>
                  </a:lnTo>
                  <a:lnTo>
                    <a:pt x="360" y="823"/>
                  </a:lnTo>
                  <a:lnTo>
                    <a:pt x="363" y="820"/>
                  </a:lnTo>
                  <a:lnTo>
                    <a:pt x="492" y="605"/>
                  </a:lnTo>
                  <a:lnTo>
                    <a:pt x="729" y="730"/>
                  </a:lnTo>
                  <a:lnTo>
                    <a:pt x="732" y="732"/>
                  </a:lnTo>
                  <a:lnTo>
                    <a:pt x="736" y="732"/>
                  </a:lnTo>
                  <a:lnTo>
                    <a:pt x="739" y="732"/>
                  </a:lnTo>
                  <a:lnTo>
                    <a:pt x="742" y="731"/>
                  </a:lnTo>
                  <a:lnTo>
                    <a:pt x="745" y="729"/>
                  </a:lnTo>
                  <a:lnTo>
                    <a:pt x="747" y="727"/>
                  </a:lnTo>
                  <a:lnTo>
                    <a:pt x="749" y="724"/>
                  </a:lnTo>
                  <a:lnTo>
                    <a:pt x="751" y="721"/>
                  </a:lnTo>
                  <a:lnTo>
                    <a:pt x="906" y="18"/>
                  </a:lnTo>
                  <a:lnTo>
                    <a:pt x="906" y="17"/>
                  </a:lnTo>
                  <a:lnTo>
                    <a:pt x="906" y="17"/>
                  </a:lnTo>
                  <a:lnTo>
                    <a:pt x="907" y="16"/>
                  </a:lnTo>
                  <a:lnTo>
                    <a:pt x="907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9" name="Picture 48" descr="A black background with a green triangle&#10;&#10;Description automatically generated">
            <a:extLst>
              <a:ext uri="{FF2B5EF4-FFF2-40B4-BE49-F238E27FC236}">
                <a16:creationId xmlns:a16="http://schemas.microsoft.com/office/drawing/2014/main" id="{7A8530F5-03E9-F89A-CBE6-112F7CB5F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40870" r="10843" b="40000"/>
          <a:stretch/>
        </p:blipFill>
        <p:spPr>
          <a:xfrm>
            <a:off x="568184" y="411835"/>
            <a:ext cx="3029781" cy="75328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9AA32D50-2BCE-07C4-0117-B3730BB4B517}"/>
              </a:ext>
            </a:extLst>
          </p:cNvPr>
          <p:cNvGrpSpPr/>
          <p:nvPr/>
        </p:nvGrpSpPr>
        <p:grpSpPr>
          <a:xfrm>
            <a:off x="6233160" y="3877828"/>
            <a:ext cx="5162550" cy="1509712"/>
            <a:chOff x="547688" y="1235641"/>
            <a:chExt cx="5162550" cy="1509712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8A42235-FE2E-E610-9CEE-DA9DF5883DCF}"/>
                </a:ext>
              </a:extLst>
            </p:cNvPr>
            <p:cNvGrpSpPr/>
            <p:nvPr/>
          </p:nvGrpSpPr>
          <p:grpSpPr>
            <a:xfrm>
              <a:off x="547688" y="1235641"/>
              <a:ext cx="5162550" cy="1509712"/>
              <a:chOff x="547688" y="1411288"/>
              <a:chExt cx="5162550" cy="1509712"/>
            </a:xfrm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5CE276A8-0740-F27E-C546-3D0294573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411288"/>
                <a:ext cx="369887" cy="452437"/>
              </a:xfrm>
              <a:custGeom>
                <a:avLst/>
                <a:gdLst>
                  <a:gd name="T0" fmla="*/ 96 w 96"/>
                  <a:gd name="T1" fmla="*/ 0 h 117"/>
                  <a:gd name="T2" fmla="*/ 32 w 96"/>
                  <a:gd name="T3" fmla="*/ 0 h 117"/>
                  <a:gd name="T4" fmla="*/ 0 w 96"/>
                  <a:gd name="T5" fmla="*/ 31 h 117"/>
                  <a:gd name="T6" fmla="*/ 0 w 96"/>
                  <a:gd name="T7" fmla="*/ 117 h 117"/>
                  <a:gd name="T8" fmla="*/ 96 w 96"/>
                  <a:gd name="T9" fmla="*/ 117 h 117"/>
                  <a:gd name="T10" fmla="*/ 96 w 96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17">
                    <a:moveTo>
                      <a:pt x="9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96" y="117"/>
                      <a:pt x="96" y="117"/>
                      <a:pt x="96" y="117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2882D726-5801-60F7-76EC-4704EA151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363" y="1639888"/>
                <a:ext cx="4484687" cy="1103312"/>
              </a:xfrm>
              <a:custGeom>
                <a:avLst/>
                <a:gdLst>
                  <a:gd name="T0" fmla="*/ 1150 w 1163"/>
                  <a:gd name="T1" fmla="*/ 169 h 285"/>
                  <a:gd name="T2" fmla="*/ 1089 w 1163"/>
                  <a:gd name="T3" fmla="*/ 249 h 285"/>
                  <a:gd name="T4" fmla="*/ 1016 w 1163"/>
                  <a:gd name="T5" fmla="*/ 285 h 285"/>
                  <a:gd name="T6" fmla="*/ 129 w 1163"/>
                  <a:gd name="T7" fmla="*/ 285 h 285"/>
                  <a:gd name="T8" fmla="*/ 0 w 1163"/>
                  <a:gd name="T9" fmla="*/ 156 h 285"/>
                  <a:gd name="T10" fmla="*/ 0 w 1163"/>
                  <a:gd name="T11" fmla="*/ 0 h 285"/>
                  <a:gd name="T12" fmla="*/ 1017 w 1163"/>
                  <a:gd name="T13" fmla="*/ 0 h 285"/>
                  <a:gd name="T14" fmla="*/ 1089 w 1163"/>
                  <a:gd name="T15" fmla="*/ 35 h 285"/>
                  <a:gd name="T16" fmla="*/ 1149 w 1163"/>
                  <a:gd name="T17" fmla="*/ 112 h 285"/>
                  <a:gd name="T18" fmla="*/ 1150 w 1163"/>
                  <a:gd name="T19" fmla="*/ 169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3" h="285">
                    <a:moveTo>
                      <a:pt x="1150" y="169"/>
                    </a:moveTo>
                    <a:cubicBezTo>
                      <a:pt x="1089" y="249"/>
                      <a:pt x="1089" y="249"/>
                      <a:pt x="1089" y="249"/>
                    </a:cubicBezTo>
                    <a:cubicBezTo>
                      <a:pt x="1072" y="271"/>
                      <a:pt x="1045" y="285"/>
                      <a:pt x="1016" y="285"/>
                    </a:cubicBezTo>
                    <a:cubicBezTo>
                      <a:pt x="129" y="285"/>
                      <a:pt x="129" y="285"/>
                      <a:pt x="129" y="285"/>
                    </a:cubicBezTo>
                    <a:cubicBezTo>
                      <a:pt x="58" y="285"/>
                      <a:pt x="0" y="227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17" y="0"/>
                      <a:pt x="1017" y="0"/>
                      <a:pt x="1017" y="0"/>
                    </a:cubicBezTo>
                    <a:cubicBezTo>
                      <a:pt x="1045" y="0"/>
                      <a:pt x="1072" y="12"/>
                      <a:pt x="1089" y="35"/>
                    </a:cubicBezTo>
                    <a:cubicBezTo>
                      <a:pt x="1149" y="112"/>
                      <a:pt x="1149" y="112"/>
                      <a:pt x="1149" y="112"/>
                    </a:cubicBezTo>
                    <a:cubicBezTo>
                      <a:pt x="1163" y="129"/>
                      <a:pt x="1163" y="152"/>
                      <a:pt x="1150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FD057B27-CB28-E2AA-F97D-563957222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88" y="1411288"/>
                <a:ext cx="1712912" cy="1331912"/>
              </a:xfrm>
              <a:custGeom>
                <a:avLst/>
                <a:gdLst>
                  <a:gd name="T0" fmla="*/ 315 w 444"/>
                  <a:gd name="T1" fmla="*/ 215 h 344"/>
                  <a:gd name="T2" fmla="*/ 315 w 444"/>
                  <a:gd name="T3" fmla="*/ 59 h 344"/>
                  <a:gd name="T4" fmla="*/ 255 w 444"/>
                  <a:gd name="T5" fmla="*/ 0 h 344"/>
                  <a:gd name="T6" fmla="*/ 59 w 444"/>
                  <a:gd name="T7" fmla="*/ 0 h 344"/>
                  <a:gd name="T8" fmla="*/ 0 w 444"/>
                  <a:gd name="T9" fmla="*/ 59 h 344"/>
                  <a:gd name="T10" fmla="*/ 0 w 444"/>
                  <a:gd name="T11" fmla="*/ 215 h 344"/>
                  <a:gd name="T12" fmla="*/ 129 w 444"/>
                  <a:gd name="T13" fmla="*/ 344 h 344"/>
                  <a:gd name="T14" fmla="*/ 444 w 444"/>
                  <a:gd name="T15" fmla="*/ 344 h 344"/>
                  <a:gd name="T16" fmla="*/ 315 w 444"/>
                  <a:gd name="T17" fmla="*/ 215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344">
                    <a:moveTo>
                      <a:pt x="315" y="215"/>
                    </a:moveTo>
                    <a:cubicBezTo>
                      <a:pt x="315" y="59"/>
                      <a:pt x="315" y="59"/>
                      <a:pt x="315" y="59"/>
                    </a:cubicBezTo>
                    <a:cubicBezTo>
                      <a:pt x="315" y="26"/>
                      <a:pt x="288" y="0"/>
                      <a:pt x="25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0" y="26"/>
                      <a:pt x="0" y="59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86"/>
                      <a:pt x="57" y="344"/>
                      <a:pt x="129" y="344"/>
                    </a:cubicBezTo>
                    <a:cubicBezTo>
                      <a:pt x="444" y="344"/>
                      <a:pt x="444" y="344"/>
                      <a:pt x="444" y="344"/>
                    </a:cubicBezTo>
                    <a:cubicBezTo>
                      <a:pt x="372" y="344"/>
                      <a:pt x="315" y="286"/>
                      <a:pt x="315" y="215"/>
                    </a:cubicBezTo>
                    <a:close/>
                  </a:path>
                </a:pathLst>
              </a:custGeom>
              <a:solidFill>
                <a:srgbClr val="F702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EA14D114-DFDD-3896-7553-13F73EC3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125" y="1639888"/>
                <a:ext cx="601662" cy="1103312"/>
              </a:xfrm>
              <a:custGeom>
                <a:avLst/>
                <a:gdLst>
                  <a:gd name="T0" fmla="*/ 156 w 156"/>
                  <a:gd name="T1" fmla="*/ 285 h 285"/>
                  <a:gd name="T2" fmla="*/ 129 w 156"/>
                  <a:gd name="T3" fmla="*/ 285 h 285"/>
                  <a:gd name="T4" fmla="*/ 0 w 156"/>
                  <a:gd name="T5" fmla="*/ 156 h 285"/>
                  <a:gd name="T6" fmla="*/ 0 w 156"/>
                  <a:gd name="T7" fmla="*/ 0 h 285"/>
                  <a:gd name="T8" fmla="*/ 27 w 156"/>
                  <a:gd name="T9" fmla="*/ 0 h 285"/>
                  <a:gd name="T10" fmla="*/ 27 w 156"/>
                  <a:gd name="T11" fmla="*/ 156 h 285"/>
                  <a:gd name="T12" fmla="*/ 156 w 156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85">
                    <a:moveTo>
                      <a:pt x="156" y="285"/>
                    </a:moveTo>
                    <a:cubicBezTo>
                      <a:pt x="129" y="285"/>
                      <a:pt x="129" y="285"/>
                      <a:pt x="129" y="285"/>
                    </a:cubicBezTo>
                    <a:cubicBezTo>
                      <a:pt x="57" y="285"/>
                      <a:pt x="0" y="227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56"/>
                      <a:pt x="27" y="156"/>
                      <a:pt x="27" y="156"/>
                    </a:cubicBezTo>
                    <a:cubicBezTo>
                      <a:pt x="27" y="227"/>
                      <a:pt x="85" y="285"/>
                      <a:pt x="156" y="28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8AEC0401-F2D7-D2EE-E8F5-5B643B2A2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975" y="1411288"/>
                <a:ext cx="2900362" cy="503237"/>
              </a:xfrm>
              <a:custGeom>
                <a:avLst/>
                <a:gdLst>
                  <a:gd name="T0" fmla="*/ 52 w 752"/>
                  <a:gd name="T1" fmla="*/ 130 h 130"/>
                  <a:gd name="T2" fmla="*/ 709 w 752"/>
                  <a:gd name="T3" fmla="*/ 130 h 130"/>
                  <a:gd name="T4" fmla="*/ 752 w 752"/>
                  <a:gd name="T5" fmla="*/ 87 h 130"/>
                  <a:gd name="T6" fmla="*/ 752 w 752"/>
                  <a:gd name="T7" fmla="*/ 59 h 130"/>
                  <a:gd name="T8" fmla="*/ 692 w 752"/>
                  <a:gd name="T9" fmla="*/ 0 h 130"/>
                  <a:gd name="T10" fmla="*/ 0 w 752"/>
                  <a:gd name="T11" fmla="*/ 0 h 130"/>
                  <a:gd name="T12" fmla="*/ 20 w 752"/>
                  <a:gd name="T13" fmla="*/ 59 h 130"/>
                  <a:gd name="T14" fmla="*/ 20 w 752"/>
                  <a:gd name="T15" fmla="*/ 98 h 130"/>
                  <a:gd name="T16" fmla="*/ 52 w 752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130">
                    <a:moveTo>
                      <a:pt x="52" y="130"/>
                    </a:moveTo>
                    <a:cubicBezTo>
                      <a:pt x="709" y="130"/>
                      <a:pt x="709" y="130"/>
                      <a:pt x="709" y="130"/>
                    </a:cubicBezTo>
                    <a:cubicBezTo>
                      <a:pt x="733" y="130"/>
                      <a:pt x="752" y="111"/>
                      <a:pt x="752" y="87"/>
                    </a:cubicBezTo>
                    <a:cubicBezTo>
                      <a:pt x="752" y="59"/>
                      <a:pt x="752" y="59"/>
                      <a:pt x="752" y="59"/>
                    </a:cubicBezTo>
                    <a:cubicBezTo>
                      <a:pt x="752" y="26"/>
                      <a:pt x="725" y="0"/>
                      <a:pt x="69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16"/>
                      <a:pt x="20" y="37"/>
                      <a:pt x="20" y="59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116"/>
                      <a:pt x="34" y="130"/>
                      <a:pt x="52" y="130"/>
                    </a:cubicBezTo>
                    <a:close/>
                  </a:path>
                </a:pathLst>
              </a:custGeom>
              <a:solidFill>
                <a:srgbClr val="F702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10">
                <a:extLst>
                  <a:ext uri="{FF2B5EF4-FFF2-40B4-BE49-F238E27FC236}">
                    <a16:creationId xmlns:a16="http://schemas.microsoft.com/office/drawing/2014/main" id="{EECAFE1F-857E-246D-7721-4854C2E83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4563" y="1960563"/>
                <a:ext cx="955675" cy="960437"/>
              </a:xfrm>
              <a:prstGeom prst="ellipse">
                <a:avLst/>
              </a:prstGeom>
              <a:solidFill>
                <a:srgbClr val="E46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E12018A2-08AB-9FF1-2191-E0E97E43E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338" y="1898650"/>
                <a:ext cx="747712" cy="844550"/>
              </a:xfrm>
              <a:custGeom>
                <a:avLst/>
                <a:gdLst>
                  <a:gd name="T0" fmla="*/ 0 w 194"/>
                  <a:gd name="T1" fmla="*/ 123 h 218"/>
                  <a:gd name="T2" fmla="*/ 43 w 194"/>
                  <a:gd name="T3" fmla="*/ 218 h 218"/>
                  <a:gd name="T4" fmla="*/ 47 w 194"/>
                  <a:gd name="T5" fmla="*/ 218 h 218"/>
                  <a:gd name="T6" fmla="*/ 120 w 194"/>
                  <a:gd name="T7" fmla="*/ 182 h 218"/>
                  <a:gd name="T8" fmla="*/ 181 w 194"/>
                  <a:gd name="T9" fmla="*/ 102 h 218"/>
                  <a:gd name="T10" fmla="*/ 180 w 194"/>
                  <a:gd name="T11" fmla="*/ 45 h 218"/>
                  <a:gd name="T12" fmla="*/ 147 w 194"/>
                  <a:gd name="T13" fmla="*/ 2 h 218"/>
                  <a:gd name="T14" fmla="*/ 124 w 194"/>
                  <a:gd name="T15" fmla="*/ 0 h 218"/>
                  <a:gd name="T16" fmla="*/ 0 w 194"/>
                  <a:gd name="T17" fmla="*/ 12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218">
                    <a:moveTo>
                      <a:pt x="0" y="123"/>
                    </a:moveTo>
                    <a:cubicBezTo>
                      <a:pt x="0" y="161"/>
                      <a:pt x="17" y="195"/>
                      <a:pt x="43" y="218"/>
                    </a:cubicBezTo>
                    <a:cubicBezTo>
                      <a:pt x="47" y="218"/>
                      <a:pt x="47" y="218"/>
                      <a:pt x="47" y="218"/>
                    </a:cubicBezTo>
                    <a:cubicBezTo>
                      <a:pt x="76" y="218"/>
                      <a:pt x="103" y="204"/>
                      <a:pt x="120" y="182"/>
                    </a:cubicBezTo>
                    <a:cubicBezTo>
                      <a:pt x="181" y="102"/>
                      <a:pt x="181" y="102"/>
                      <a:pt x="181" y="102"/>
                    </a:cubicBezTo>
                    <a:cubicBezTo>
                      <a:pt x="194" y="85"/>
                      <a:pt x="194" y="62"/>
                      <a:pt x="180" y="45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39" y="0"/>
                      <a:pt x="131" y="0"/>
                      <a:pt x="124" y="0"/>
                    </a:cubicBezTo>
                    <a:cubicBezTo>
                      <a:pt x="55" y="0"/>
                      <a:pt x="0" y="55"/>
                      <a:pt x="0" y="1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12">
                <a:extLst>
                  <a:ext uri="{FF2B5EF4-FFF2-40B4-BE49-F238E27FC236}">
                    <a16:creationId xmlns:a16="http://schemas.microsoft.com/office/drawing/2014/main" id="{AE9AD658-64F4-8C4B-A2F0-87323A663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4563" y="1960563"/>
                <a:ext cx="955675" cy="960437"/>
              </a:xfrm>
              <a:prstGeom prst="ellipse">
                <a:avLst/>
              </a:prstGeom>
              <a:solidFill>
                <a:srgbClr val="F702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0DBA6A44-454F-756B-C495-0F9E31986A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0288" y="2041525"/>
                <a:ext cx="785812" cy="793750"/>
              </a:xfrm>
              <a:custGeom>
                <a:avLst/>
                <a:gdLst>
                  <a:gd name="T0" fmla="*/ 102 w 204"/>
                  <a:gd name="T1" fmla="*/ 0 h 205"/>
                  <a:gd name="T2" fmla="*/ 0 w 204"/>
                  <a:gd name="T3" fmla="*/ 103 h 205"/>
                  <a:gd name="T4" fmla="*/ 102 w 204"/>
                  <a:gd name="T5" fmla="*/ 205 h 205"/>
                  <a:gd name="T6" fmla="*/ 204 w 204"/>
                  <a:gd name="T7" fmla="*/ 103 h 205"/>
                  <a:gd name="T8" fmla="*/ 102 w 204"/>
                  <a:gd name="T9" fmla="*/ 0 h 205"/>
                  <a:gd name="T10" fmla="*/ 102 w 204"/>
                  <a:gd name="T11" fmla="*/ 192 h 205"/>
                  <a:gd name="T12" fmla="*/ 13 w 204"/>
                  <a:gd name="T13" fmla="*/ 103 h 205"/>
                  <a:gd name="T14" fmla="*/ 102 w 204"/>
                  <a:gd name="T15" fmla="*/ 14 h 205"/>
                  <a:gd name="T16" fmla="*/ 191 w 204"/>
                  <a:gd name="T17" fmla="*/ 103 h 205"/>
                  <a:gd name="T18" fmla="*/ 102 w 204"/>
                  <a:gd name="T19" fmla="*/ 19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05">
                    <a:moveTo>
                      <a:pt x="102" y="0"/>
                    </a:moveTo>
                    <a:cubicBezTo>
                      <a:pt x="45" y="0"/>
                      <a:pt x="0" y="46"/>
                      <a:pt x="0" y="103"/>
                    </a:cubicBezTo>
                    <a:cubicBezTo>
                      <a:pt x="0" y="159"/>
                      <a:pt x="45" y="205"/>
                      <a:pt x="102" y="205"/>
                    </a:cubicBezTo>
                    <a:cubicBezTo>
                      <a:pt x="159" y="205"/>
                      <a:pt x="204" y="159"/>
                      <a:pt x="204" y="103"/>
                    </a:cubicBezTo>
                    <a:cubicBezTo>
                      <a:pt x="204" y="46"/>
                      <a:pt x="159" y="0"/>
                      <a:pt x="102" y="0"/>
                    </a:cubicBezTo>
                    <a:close/>
                    <a:moveTo>
                      <a:pt x="102" y="192"/>
                    </a:moveTo>
                    <a:cubicBezTo>
                      <a:pt x="53" y="192"/>
                      <a:pt x="13" y="152"/>
                      <a:pt x="13" y="103"/>
                    </a:cubicBezTo>
                    <a:cubicBezTo>
                      <a:pt x="13" y="54"/>
                      <a:pt x="53" y="14"/>
                      <a:pt x="102" y="14"/>
                    </a:cubicBezTo>
                    <a:cubicBezTo>
                      <a:pt x="151" y="14"/>
                      <a:pt x="191" y="54"/>
                      <a:pt x="191" y="103"/>
                    </a:cubicBezTo>
                    <a:cubicBezTo>
                      <a:pt x="191" y="152"/>
                      <a:pt x="151" y="192"/>
                      <a:pt x="102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A964B4-FDF9-C397-B1B2-921E31338B57}"/>
                </a:ext>
              </a:extLst>
            </p:cNvPr>
            <p:cNvSpPr txBox="1"/>
            <p:nvPr/>
          </p:nvSpPr>
          <p:spPr>
            <a:xfrm>
              <a:off x="2135212" y="1853561"/>
              <a:ext cx="250031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600" dirty="0">
                  <a:latin typeface="Franklin Gothic Book" panose="020B0503020102020204" pitchFamily="34" charset="0"/>
                </a:rPr>
                <a:t>Find Familiar Trend Logic in Niagara Devices</a:t>
              </a:r>
              <a:endParaRPr lang="en-US" sz="16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1FFF27-0534-5A32-8A7B-533E652C1D6E}"/>
                </a:ext>
              </a:extLst>
            </p:cNvPr>
            <p:cNvSpPr txBox="1"/>
            <p:nvPr/>
          </p:nvSpPr>
          <p:spPr>
            <a:xfrm>
              <a:off x="2380463" y="1337982"/>
              <a:ext cx="24018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1800" b="1" spc="3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Estate Managers</a:t>
              </a:r>
              <a:endParaRPr lang="en-US" b="1" spc="3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4C8EFBA-55AA-6DD6-34F9-9F534C7A9F53}"/>
                </a:ext>
              </a:extLst>
            </p:cNvPr>
            <p:cNvSpPr txBox="1"/>
            <p:nvPr/>
          </p:nvSpPr>
          <p:spPr>
            <a:xfrm>
              <a:off x="756518" y="1522951"/>
              <a:ext cx="824616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4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02</a:t>
              </a:r>
            </a:p>
          </p:txBody>
        </p:sp>
        <p:sp>
          <p:nvSpPr>
            <p:cNvPr id="56" name="Freeform 122">
              <a:extLst>
                <a:ext uri="{FF2B5EF4-FFF2-40B4-BE49-F238E27FC236}">
                  <a16:creationId xmlns:a16="http://schemas.microsoft.com/office/drawing/2014/main" id="{DC8B9FF9-0802-F900-5C5A-931CC6B3D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2774" y="2130990"/>
              <a:ext cx="287338" cy="263525"/>
            </a:xfrm>
            <a:custGeom>
              <a:avLst/>
              <a:gdLst>
                <a:gd name="T0" fmla="*/ 376 w 907"/>
                <a:gd name="T1" fmla="*/ 508 h 827"/>
                <a:gd name="T2" fmla="*/ 866 w 907"/>
                <a:gd name="T3" fmla="*/ 58 h 827"/>
                <a:gd name="T4" fmla="*/ 366 w 907"/>
                <a:gd name="T5" fmla="*/ 758 h 827"/>
                <a:gd name="T6" fmla="*/ 466 w 907"/>
                <a:gd name="T7" fmla="*/ 590 h 827"/>
                <a:gd name="T8" fmla="*/ 819 w 907"/>
                <a:gd name="T9" fmla="*/ 61 h 827"/>
                <a:gd name="T10" fmla="*/ 55 w 907"/>
                <a:gd name="T11" fmla="*/ 375 h 827"/>
                <a:gd name="T12" fmla="*/ 907 w 907"/>
                <a:gd name="T13" fmla="*/ 15 h 827"/>
                <a:gd name="T14" fmla="*/ 906 w 907"/>
                <a:gd name="T15" fmla="*/ 12 h 827"/>
                <a:gd name="T16" fmla="*/ 906 w 907"/>
                <a:gd name="T17" fmla="*/ 11 h 827"/>
                <a:gd name="T18" fmla="*/ 905 w 907"/>
                <a:gd name="T19" fmla="*/ 8 h 827"/>
                <a:gd name="T20" fmla="*/ 905 w 907"/>
                <a:gd name="T21" fmla="*/ 6 h 827"/>
                <a:gd name="T22" fmla="*/ 904 w 907"/>
                <a:gd name="T23" fmla="*/ 5 h 827"/>
                <a:gd name="T24" fmla="*/ 902 w 907"/>
                <a:gd name="T25" fmla="*/ 3 h 827"/>
                <a:gd name="T26" fmla="*/ 900 w 907"/>
                <a:gd name="T27" fmla="*/ 2 h 827"/>
                <a:gd name="T28" fmla="*/ 900 w 907"/>
                <a:gd name="T29" fmla="*/ 2 h 827"/>
                <a:gd name="T30" fmla="*/ 897 w 907"/>
                <a:gd name="T31" fmla="*/ 1 h 827"/>
                <a:gd name="T32" fmla="*/ 895 w 907"/>
                <a:gd name="T33" fmla="*/ 0 h 827"/>
                <a:gd name="T34" fmla="*/ 893 w 907"/>
                <a:gd name="T35" fmla="*/ 0 h 827"/>
                <a:gd name="T36" fmla="*/ 891 w 907"/>
                <a:gd name="T37" fmla="*/ 0 h 827"/>
                <a:gd name="T38" fmla="*/ 887 w 907"/>
                <a:gd name="T39" fmla="*/ 1 h 827"/>
                <a:gd name="T40" fmla="*/ 886 w 907"/>
                <a:gd name="T41" fmla="*/ 1 h 827"/>
                <a:gd name="T42" fmla="*/ 886 w 907"/>
                <a:gd name="T43" fmla="*/ 1 h 827"/>
                <a:gd name="T44" fmla="*/ 5 w 907"/>
                <a:gd name="T45" fmla="*/ 365 h 827"/>
                <a:gd name="T46" fmla="*/ 1 w 907"/>
                <a:gd name="T47" fmla="*/ 372 h 827"/>
                <a:gd name="T48" fmla="*/ 1 w 907"/>
                <a:gd name="T49" fmla="*/ 381 h 827"/>
                <a:gd name="T50" fmla="*/ 5 w 907"/>
                <a:gd name="T51" fmla="*/ 388 h 827"/>
                <a:gd name="T52" fmla="*/ 336 w 907"/>
                <a:gd name="T53" fmla="*/ 521 h 827"/>
                <a:gd name="T54" fmla="*/ 336 w 907"/>
                <a:gd name="T55" fmla="*/ 817 h 827"/>
                <a:gd name="T56" fmla="*/ 342 w 907"/>
                <a:gd name="T57" fmla="*/ 825 h 827"/>
                <a:gd name="T58" fmla="*/ 348 w 907"/>
                <a:gd name="T59" fmla="*/ 827 h 827"/>
                <a:gd name="T60" fmla="*/ 354 w 907"/>
                <a:gd name="T61" fmla="*/ 827 h 827"/>
                <a:gd name="T62" fmla="*/ 360 w 907"/>
                <a:gd name="T63" fmla="*/ 823 h 827"/>
                <a:gd name="T64" fmla="*/ 492 w 907"/>
                <a:gd name="T65" fmla="*/ 605 h 827"/>
                <a:gd name="T66" fmla="*/ 732 w 907"/>
                <a:gd name="T67" fmla="*/ 732 h 827"/>
                <a:gd name="T68" fmla="*/ 739 w 907"/>
                <a:gd name="T69" fmla="*/ 732 h 827"/>
                <a:gd name="T70" fmla="*/ 745 w 907"/>
                <a:gd name="T71" fmla="*/ 729 h 827"/>
                <a:gd name="T72" fmla="*/ 749 w 907"/>
                <a:gd name="T73" fmla="*/ 724 h 827"/>
                <a:gd name="T74" fmla="*/ 906 w 907"/>
                <a:gd name="T75" fmla="*/ 18 h 827"/>
                <a:gd name="T76" fmla="*/ 906 w 907"/>
                <a:gd name="T77" fmla="*/ 17 h 827"/>
                <a:gd name="T78" fmla="*/ 907 w 907"/>
                <a:gd name="T79" fmla="*/ 15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7" h="827">
                  <a:moveTo>
                    <a:pt x="726" y="695"/>
                  </a:moveTo>
                  <a:lnTo>
                    <a:pt x="376" y="508"/>
                  </a:lnTo>
                  <a:lnTo>
                    <a:pt x="834" y="88"/>
                  </a:lnTo>
                  <a:lnTo>
                    <a:pt x="866" y="58"/>
                  </a:lnTo>
                  <a:lnTo>
                    <a:pt x="726" y="695"/>
                  </a:lnTo>
                  <a:close/>
                  <a:moveTo>
                    <a:pt x="366" y="758"/>
                  </a:moveTo>
                  <a:lnTo>
                    <a:pt x="366" y="536"/>
                  </a:lnTo>
                  <a:lnTo>
                    <a:pt x="466" y="590"/>
                  </a:lnTo>
                  <a:lnTo>
                    <a:pt x="366" y="758"/>
                  </a:lnTo>
                  <a:close/>
                  <a:moveTo>
                    <a:pt x="819" y="61"/>
                  </a:moveTo>
                  <a:lnTo>
                    <a:pt x="347" y="493"/>
                  </a:lnTo>
                  <a:lnTo>
                    <a:pt x="55" y="375"/>
                  </a:lnTo>
                  <a:lnTo>
                    <a:pt x="819" y="61"/>
                  </a:lnTo>
                  <a:close/>
                  <a:moveTo>
                    <a:pt x="907" y="15"/>
                  </a:moveTo>
                  <a:lnTo>
                    <a:pt x="907" y="14"/>
                  </a:lnTo>
                  <a:lnTo>
                    <a:pt x="906" y="12"/>
                  </a:lnTo>
                  <a:lnTo>
                    <a:pt x="906" y="12"/>
                  </a:lnTo>
                  <a:lnTo>
                    <a:pt x="906" y="11"/>
                  </a:lnTo>
                  <a:lnTo>
                    <a:pt x="905" y="9"/>
                  </a:lnTo>
                  <a:lnTo>
                    <a:pt x="905" y="8"/>
                  </a:lnTo>
                  <a:lnTo>
                    <a:pt x="905" y="8"/>
                  </a:lnTo>
                  <a:lnTo>
                    <a:pt x="905" y="6"/>
                  </a:lnTo>
                  <a:lnTo>
                    <a:pt x="904" y="6"/>
                  </a:lnTo>
                  <a:lnTo>
                    <a:pt x="904" y="5"/>
                  </a:lnTo>
                  <a:lnTo>
                    <a:pt x="903" y="4"/>
                  </a:lnTo>
                  <a:lnTo>
                    <a:pt x="902" y="3"/>
                  </a:lnTo>
                  <a:lnTo>
                    <a:pt x="901" y="3"/>
                  </a:lnTo>
                  <a:lnTo>
                    <a:pt x="900" y="2"/>
                  </a:lnTo>
                  <a:lnTo>
                    <a:pt x="900" y="2"/>
                  </a:lnTo>
                  <a:lnTo>
                    <a:pt x="900" y="2"/>
                  </a:lnTo>
                  <a:lnTo>
                    <a:pt x="898" y="1"/>
                  </a:lnTo>
                  <a:lnTo>
                    <a:pt x="897" y="1"/>
                  </a:lnTo>
                  <a:lnTo>
                    <a:pt x="896" y="1"/>
                  </a:lnTo>
                  <a:lnTo>
                    <a:pt x="895" y="0"/>
                  </a:lnTo>
                  <a:lnTo>
                    <a:pt x="894" y="0"/>
                  </a:lnTo>
                  <a:lnTo>
                    <a:pt x="893" y="0"/>
                  </a:lnTo>
                  <a:lnTo>
                    <a:pt x="892" y="0"/>
                  </a:lnTo>
                  <a:lnTo>
                    <a:pt x="891" y="0"/>
                  </a:lnTo>
                  <a:lnTo>
                    <a:pt x="889" y="0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886" y="1"/>
                  </a:lnTo>
                  <a:lnTo>
                    <a:pt x="886" y="1"/>
                  </a:lnTo>
                  <a:lnTo>
                    <a:pt x="886" y="1"/>
                  </a:lnTo>
                  <a:lnTo>
                    <a:pt x="10" y="362"/>
                  </a:lnTo>
                  <a:lnTo>
                    <a:pt x="5" y="365"/>
                  </a:lnTo>
                  <a:lnTo>
                    <a:pt x="2" y="368"/>
                  </a:lnTo>
                  <a:lnTo>
                    <a:pt x="1" y="372"/>
                  </a:lnTo>
                  <a:lnTo>
                    <a:pt x="0" y="376"/>
                  </a:lnTo>
                  <a:lnTo>
                    <a:pt x="1" y="381"/>
                  </a:lnTo>
                  <a:lnTo>
                    <a:pt x="2" y="384"/>
                  </a:lnTo>
                  <a:lnTo>
                    <a:pt x="5" y="388"/>
                  </a:lnTo>
                  <a:lnTo>
                    <a:pt x="10" y="390"/>
                  </a:lnTo>
                  <a:lnTo>
                    <a:pt x="336" y="521"/>
                  </a:lnTo>
                  <a:lnTo>
                    <a:pt x="336" y="812"/>
                  </a:lnTo>
                  <a:lnTo>
                    <a:pt x="336" y="817"/>
                  </a:lnTo>
                  <a:lnTo>
                    <a:pt x="338" y="821"/>
                  </a:lnTo>
                  <a:lnTo>
                    <a:pt x="342" y="825"/>
                  </a:lnTo>
                  <a:lnTo>
                    <a:pt x="346" y="827"/>
                  </a:lnTo>
                  <a:lnTo>
                    <a:pt x="348" y="827"/>
                  </a:lnTo>
                  <a:lnTo>
                    <a:pt x="351" y="827"/>
                  </a:lnTo>
                  <a:lnTo>
                    <a:pt x="354" y="827"/>
                  </a:lnTo>
                  <a:lnTo>
                    <a:pt x="357" y="826"/>
                  </a:lnTo>
                  <a:lnTo>
                    <a:pt x="360" y="823"/>
                  </a:lnTo>
                  <a:lnTo>
                    <a:pt x="363" y="820"/>
                  </a:lnTo>
                  <a:lnTo>
                    <a:pt x="492" y="605"/>
                  </a:lnTo>
                  <a:lnTo>
                    <a:pt x="729" y="730"/>
                  </a:lnTo>
                  <a:lnTo>
                    <a:pt x="732" y="732"/>
                  </a:lnTo>
                  <a:lnTo>
                    <a:pt x="736" y="732"/>
                  </a:lnTo>
                  <a:lnTo>
                    <a:pt x="739" y="732"/>
                  </a:lnTo>
                  <a:lnTo>
                    <a:pt x="742" y="731"/>
                  </a:lnTo>
                  <a:lnTo>
                    <a:pt x="745" y="729"/>
                  </a:lnTo>
                  <a:lnTo>
                    <a:pt x="747" y="727"/>
                  </a:lnTo>
                  <a:lnTo>
                    <a:pt x="749" y="724"/>
                  </a:lnTo>
                  <a:lnTo>
                    <a:pt x="751" y="721"/>
                  </a:lnTo>
                  <a:lnTo>
                    <a:pt x="906" y="18"/>
                  </a:lnTo>
                  <a:lnTo>
                    <a:pt x="906" y="17"/>
                  </a:lnTo>
                  <a:lnTo>
                    <a:pt x="906" y="17"/>
                  </a:lnTo>
                  <a:lnTo>
                    <a:pt x="907" y="16"/>
                  </a:lnTo>
                  <a:lnTo>
                    <a:pt x="907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Teardrop 65">
            <a:extLst>
              <a:ext uri="{FF2B5EF4-FFF2-40B4-BE49-F238E27FC236}">
                <a16:creationId xmlns:a16="http://schemas.microsoft.com/office/drawing/2014/main" id="{A9A0FD6B-40DE-BD0A-AF2C-C29935ECE5F3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CF89C22-27CC-40B7-FB26-3113B08C1296}"/>
              </a:ext>
            </a:extLst>
          </p:cNvPr>
          <p:cNvSpPr txBox="1"/>
          <p:nvPr/>
        </p:nvSpPr>
        <p:spPr>
          <a:xfrm>
            <a:off x="11616766" y="6362082"/>
            <a:ext cx="36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5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8" name="Google Shape;61;p15">
            <a:extLst>
              <a:ext uri="{FF2B5EF4-FFF2-40B4-BE49-F238E27FC236}">
                <a16:creationId xmlns:a16="http://schemas.microsoft.com/office/drawing/2014/main" id="{4A140D99-DB09-2690-8E2B-1115600AD358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417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2F7F1D-B78F-657C-939E-9599A902E763}"/>
              </a:ext>
            </a:extLst>
          </p:cNvPr>
          <p:cNvSpPr/>
          <p:nvPr/>
        </p:nvSpPr>
        <p:spPr>
          <a:xfrm rot="1800000">
            <a:off x="5984" y="2114129"/>
            <a:ext cx="3484290" cy="5441762"/>
          </a:xfrm>
          <a:custGeom>
            <a:avLst/>
            <a:gdLst>
              <a:gd name="connsiteX0" fmla="*/ 1042194 w 3982854"/>
              <a:gd name="connsiteY0" fmla="*/ 240355 h 6220419"/>
              <a:gd name="connsiteX1" fmla="*/ 1991427 w 3982854"/>
              <a:gd name="connsiteY1" fmla="*/ 0 h 6220419"/>
              <a:gd name="connsiteX2" fmla="*/ 3982854 w 3982854"/>
              <a:gd name="connsiteY2" fmla="*/ 1991427 h 6220419"/>
              <a:gd name="connsiteX3" fmla="*/ 3982854 w 3982854"/>
              <a:gd name="connsiteY3" fmla="*/ 4695558 h 6220419"/>
              <a:gd name="connsiteX4" fmla="*/ 1341718 w 3982854"/>
              <a:gd name="connsiteY4" fmla="*/ 6220419 h 6220419"/>
              <a:gd name="connsiteX5" fmla="*/ 0 w 3982854"/>
              <a:gd name="connsiteY5" fmla="*/ 3896496 h 6220419"/>
              <a:gd name="connsiteX6" fmla="*/ 0 w 3982854"/>
              <a:gd name="connsiteY6" fmla="*/ 1991427 h 6220419"/>
              <a:gd name="connsiteX7" fmla="*/ 1042194 w 3982854"/>
              <a:gd name="connsiteY7" fmla="*/ 240355 h 622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2854" h="6220419">
                <a:moveTo>
                  <a:pt x="1042194" y="240355"/>
                </a:moveTo>
                <a:cubicBezTo>
                  <a:pt x="1324367" y="87070"/>
                  <a:pt x="1647728" y="0"/>
                  <a:pt x="1991427" y="0"/>
                </a:cubicBezTo>
                <a:cubicBezTo>
                  <a:pt x="3091262" y="0"/>
                  <a:pt x="3982854" y="891592"/>
                  <a:pt x="3982854" y="1991427"/>
                </a:cubicBezTo>
                <a:lnTo>
                  <a:pt x="3982854" y="4695558"/>
                </a:lnTo>
                <a:lnTo>
                  <a:pt x="1341718" y="6220419"/>
                </a:lnTo>
                <a:lnTo>
                  <a:pt x="0" y="3896496"/>
                </a:lnTo>
                <a:lnTo>
                  <a:pt x="0" y="1991427"/>
                </a:lnTo>
                <a:cubicBezTo>
                  <a:pt x="0" y="1235291"/>
                  <a:pt x="421416" y="577582"/>
                  <a:pt x="1042194" y="240355"/>
                </a:cubicBezTo>
                <a:close/>
              </a:path>
            </a:pathLst>
          </a:custGeom>
          <a:gradFill>
            <a:gsLst>
              <a:gs pos="0">
                <a:srgbClr val="3FA28A"/>
              </a:gs>
              <a:gs pos="100000">
                <a:srgbClr val="3FA28A">
                  <a:lumMod val="5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D6B9EE-EAF4-EC5D-CB3D-4764DE1246CE}"/>
              </a:ext>
            </a:extLst>
          </p:cNvPr>
          <p:cNvSpPr/>
          <p:nvPr/>
        </p:nvSpPr>
        <p:spPr>
          <a:xfrm>
            <a:off x="864706" y="2588703"/>
            <a:ext cx="2801839" cy="2801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E0C5BF-83BF-C86C-7A13-AA9CF3E4DAC8}"/>
              </a:ext>
            </a:extLst>
          </p:cNvPr>
          <p:cNvGrpSpPr/>
          <p:nvPr/>
        </p:nvGrpSpPr>
        <p:grpSpPr>
          <a:xfrm>
            <a:off x="4745278" y="2371348"/>
            <a:ext cx="478286" cy="478286"/>
            <a:chOff x="5409417" y="2300336"/>
            <a:chExt cx="609600" cy="6096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97AFA2-EB03-BF40-F835-68093FAB8974}"/>
                </a:ext>
              </a:extLst>
            </p:cNvPr>
            <p:cNvSpPr/>
            <p:nvPr/>
          </p:nvSpPr>
          <p:spPr>
            <a:xfrm>
              <a:off x="5409417" y="2300336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rgbClr val="F70257">
                    <a:lumMod val="75000"/>
                  </a:srgbClr>
                </a:gs>
                <a:gs pos="100000">
                  <a:srgbClr val="F70257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85478F72-13D8-F7E0-0906-FBDCAD201D99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5578527" y="2468849"/>
              <a:ext cx="271380" cy="272575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6 w 96"/>
                <a:gd name="T11" fmla="*/ 52 h 96"/>
                <a:gd name="T12" fmla="*/ 52 w 96"/>
                <a:gd name="T13" fmla="*/ 75 h 96"/>
                <a:gd name="T14" fmla="*/ 48 w 96"/>
                <a:gd name="T15" fmla="*/ 76 h 96"/>
                <a:gd name="T16" fmla="*/ 44 w 96"/>
                <a:gd name="T17" fmla="*/ 75 h 96"/>
                <a:gd name="T18" fmla="*/ 20 w 96"/>
                <a:gd name="T19" fmla="*/ 53 h 96"/>
                <a:gd name="T20" fmla="*/ 19 w 96"/>
                <a:gd name="T21" fmla="*/ 49 h 96"/>
                <a:gd name="T22" fmla="*/ 20 w 96"/>
                <a:gd name="T23" fmla="*/ 44 h 96"/>
                <a:gd name="T24" fmla="*/ 22 w 96"/>
                <a:gd name="T25" fmla="*/ 43 h 96"/>
                <a:gd name="T26" fmla="*/ 30 w 96"/>
                <a:gd name="T27" fmla="*/ 43 h 96"/>
                <a:gd name="T28" fmla="*/ 40 w 96"/>
                <a:gd name="T29" fmla="*/ 52 h 96"/>
                <a:gd name="T30" fmla="*/ 40 w 96"/>
                <a:gd name="T31" fmla="*/ 22 h 96"/>
                <a:gd name="T32" fmla="*/ 46 w 96"/>
                <a:gd name="T33" fmla="*/ 16 h 96"/>
                <a:gd name="T34" fmla="*/ 50 w 96"/>
                <a:gd name="T35" fmla="*/ 16 h 96"/>
                <a:gd name="T36" fmla="*/ 56 w 96"/>
                <a:gd name="T37" fmla="*/ 22 h 96"/>
                <a:gd name="T38" fmla="*/ 56 w 96"/>
                <a:gd name="T39" fmla="*/ 52 h 96"/>
                <a:gd name="T40" fmla="*/ 66 w 96"/>
                <a:gd name="T41" fmla="*/ 42 h 96"/>
                <a:gd name="T42" fmla="*/ 75 w 96"/>
                <a:gd name="T43" fmla="*/ 43 h 96"/>
                <a:gd name="T44" fmla="*/ 76 w 96"/>
                <a:gd name="T45" fmla="*/ 44 h 96"/>
                <a:gd name="T46" fmla="*/ 77 w 96"/>
                <a:gd name="T47" fmla="*/ 48 h 96"/>
                <a:gd name="T48" fmla="*/ 76 w 96"/>
                <a:gd name="T4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6" y="52"/>
                  </a:moveTo>
                  <a:cubicBezTo>
                    <a:pt x="52" y="75"/>
                    <a:pt x="52" y="75"/>
                    <a:pt x="52" y="75"/>
                  </a:cubicBezTo>
                  <a:cubicBezTo>
                    <a:pt x="51" y="76"/>
                    <a:pt x="50" y="76"/>
                    <a:pt x="48" y="76"/>
                  </a:cubicBezTo>
                  <a:cubicBezTo>
                    <a:pt x="46" y="76"/>
                    <a:pt x="45" y="76"/>
                    <a:pt x="44" y="75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0"/>
                    <a:pt x="19" y="49"/>
                  </a:cubicBezTo>
                  <a:cubicBezTo>
                    <a:pt x="19" y="47"/>
                    <a:pt x="19" y="45"/>
                    <a:pt x="20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1"/>
                    <a:pt x="28" y="41"/>
                    <a:pt x="30" y="4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9"/>
                    <a:pt x="43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6"/>
                    <a:pt x="56" y="19"/>
                    <a:pt x="56" y="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0"/>
                    <a:pt x="72" y="40"/>
                    <a:pt x="75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5"/>
                    <a:pt x="77" y="46"/>
                    <a:pt x="77" y="48"/>
                  </a:cubicBezTo>
                  <a:cubicBezTo>
                    <a:pt x="77" y="50"/>
                    <a:pt x="77" y="51"/>
                    <a:pt x="7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8E877A-5F5F-3EDA-72E3-66A472343727}"/>
              </a:ext>
            </a:extLst>
          </p:cNvPr>
          <p:cNvSpPr txBox="1"/>
          <p:nvPr/>
        </p:nvSpPr>
        <p:spPr>
          <a:xfrm>
            <a:off x="5335813" y="2381361"/>
            <a:ext cx="573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klin Gothic Book" panose="020B0503020102020204" pitchFamily="34" charset="0"/>
              </a:rPr>
              <a:t>“Smooth transition and enhanced performance.“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A08A1A-94FF-C8A9-FC7B-9A127B4CCD2E}"/>
              </a:ext>
            </a:extLst>
          </p:cNvPr>
          <p:cNvSpPr txBox="1"/>
          <p:nvPr/>
        </p:nvSpPr>
        <p:spPr>
          <a:xfrm>
            <a:off x="582447" y="1099148"/>
            <a:ext cx="1008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FA28A"/>
                </a:solidFill>
                <a:latin typeface="Franklin Gothic Book" panose="020B0503020102020204" pitchFamily="34" charset="0"/>
              </a:rPr>
              <a:t>Familiar Modules for Complex Logic</a:t>
            </a:r>
          </a:p>
        </p:txBody>
      </p:sp>
      <p:pic>
        <p:nvPicPr>
          <p:cNvPr id="21" name="Picture 20" descr="A black background with a green triangle&#10;&#10;Description automatically generated">
            <a:extLst>
              <a:ext uri="{FF2B5EF4-FFF2-40B4-BE49-F238E27FC236}">
                <a16:creationId xmlns:a16="http://schemas.microsoft.com/office/drawing/2014/main" id="{D32AC712-8DEE-9C72-ACF6-48AC4B443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40870" r="10843" b="40000"/>
          <a:stretch/>
        </p:blipFill>
        <p:spPr>
          <a:xfrm>
            <a:off x="568184" y="411835"/>
            <a:ext cx="3029781" cy="753284"/>
          </a:xfrm>
          <a:prstGeom prst="rect">
            <a:avLst/>
          </a:prstGeom>
        </p:spPr>
      </p:pic>
      <p:pic>
        <p:nvPicPr>
          <p:cNvPr id="23" name="Picture 22" descr="A green triangle with black background&#10;&#10;Description automatically generated">
            <a:extLst>
              <a:ext uri="{FF2B5EF4-FFF2-40B4-BE49-F238E27FC236}">
                <a16:creationId xmlns:a16="http://schemas.microsoft.com/office/drawing/2014/main" id="{D9F4E7DF-E14F-7CA9-71A6-80F4D2CCF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2" y="2288756"/>
            <a:ext cx="3080403" cy="30789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5B04BD9-2F18-58F9-B98B-AB89535927C6}"/>
              </a:ext>
            </a:extLst>
          </p:cNvPr>
          <p:cNvSpPr txBox="1"/>
          <p:nvPr/>
        </p:nvSpPr>
        <p:spPr>
          <a:xfrm>
            <a:off x="5335813" y="3271635"/>
            <a:ext cx="573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klin Gothic Book" panose="020B0503020102020204" pitchFamily="34" charset="0"/>
              </a:rPr>
              <a:t>Empowering System Integrators: TTC’s,  SI’s and MSI’s managing complex BEMS projects…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098155-4146-2316-7D0C-D6F1E35079A7}"/>
              </a:ext>
            </a:extLst>
          </p:cNvPr>
          <p:cNvSpPr txBox="1"/>
          <p:nvPr/>
        </p:nvSpPr>
        <p:spPr>
          <a:xfrm>
            <a:off x="4705506" y="4533100"/>
            <a:ext cx="6621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Franklin Gothic Book" panose="020B0503020102020204" pitchFamily="34" charset="0"/>
              </a:rPr>
              <a:t>… our Advanced Logic Modules streamline workflows, reduce project time, and enhance service offerings cutting time on corrective engineering.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32792F-96B5-59D9-5516-5D6D97C3EFA7}"/>
              </a:ext>
            </a:extLst>
          </p:cNvPr>
          <p:cNvGrpSpPr/>
          <p:nvPr/>
        </p:nvGrpSpPr>
        <p:grpSpPr>
          <a:xfrm>
            <a:off x="4745278" y="3336012"/>
            <a:ext cx="478286" cy="478286"/>
            <a:chOff x="5409417" y="2300336"/>
            <a:chExt cx="609600" cy="6096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A3D1E2E-EACF-FA3B-3D26-42B2D3CFF193}"/>
                </a:ext>
              </a:extLst>
            </p:cNvPr>
            <p:cNvSpPr/>
            <p:nvPr/>
          </p:nvSpPr>
          <p:spPr>
            <a:xfrm>
              <a:off x="5409417" y="2300336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rgbClr val="F70257">
                    <a:lumMod val="75000"/>
                  </a:srgbClr>
                </a:gs>
                <a:gs pos="100000">
                  <a:srgbClr val="F70257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36425274-EE4E-64BE-CD59-35363AD71E64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5578527" y="2468849"/>
              <a:ext cx="271380" cy="272575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6 w 96"/>
                <a:gd name="T11" fmla="*/ 52 h 96"/>
                <a:gd name="T12" fmla="*/ 52 w 96"/>
                <a:gd name="T13" fmla="*/ 75 h 96"/>
                <a:gd name="T14" fmla="*/ 48 w 96"/>
                <a:gd name="T15" fmla="*/ 76 h 96"/>
                <a:gd name="T16" fmla="*/ 44 w 96"/>
                <a:gd name="T17" fmla="*/ 75 h 96"/>
                <a:gd name="T18" fmla="*/ 20 w 96"/>
                <a:gd name="T19" fmla="*/ 53 h 96"/>
                <a:gd name="T20" fmla="*/ 19 w 96"/>
                <a:gd name="T21" fmla="*/ 49 h 96"/>
                <a:gd name="T22" fmla="*/ 20 w 96"/>
                <a:gd name="T23" fmla="*/ 44 h 96"/>
                <a:gd name="T24" fmla="*/ 22 w 96"/>
                <a:gd name="T25" fmla="*/ 43 h 96"/>
                <a:gd name="T26" fmla="*/ 30 w 96"/>
                <a:gd name="T27" fmla="*/ 43 h 96"/>
                <a:gd name="T28" fmla="*/ 40 w 96"/>
                <a:gd name="T29" fmla="*/ 52 h 96"/>
                <a:gd name="T30" fmla="*/ 40 w 96"/>
                <a:gd name="T31" fmla="*/ 22 h 96"/>
                <a:gd name="T32" fmla="*/ 46 w 96"/>
                <a:gd name="T33" fmla="*/ 16 h 96"/>
                <a:gd name="T34" fmla="*/ 50 w 96"/>
                <a:gd name="T35" fmla="*/ 16 h 96"/>
                <a:gd name="T36" fmla="*/ 56 w 96"/>
                <a:gd name="T37" fmla="*/ 22 h 96"/>
                <a:gd name="T38" fmla="*/ 56 w 96"/>
                <a:gd name="T39" fmla="*/ 52 h 96"/>
                <a:gd name="T40" fmla="*/ 66 w 96"/>
                <a:gd name="T41" fmla="*/ 42 h 96"/>
                <a:gd name="T42" fmla="*/ 75 w 96"/>
                <a:gd name="T43" fmla="*/ 43 h 96"/>
                <a:gd name="T44" fmla="*/ 76 w 96"/>
                <a:gd name="T45" fmla="*/ 44 h 96"/>
                <a:gd name="T46" fmla="*/ 77 w 96"/>
                <a:gd name="T47" fmla="*/ 48 h 96"/>
                <a:gd name="T48" fmla="*/ 76 w 96"/>
                <a:gd name="T4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6" y="52"/>
                  </a:moveTo>
                  <a:cubicBezTo>
                    <a:pt x="52" y="75"/>
                    <a:pt x="52" y="75"/>
                    <a:pt x="52" y="75"/>
                  </a:cubicBezTo>
                  <a:cubicBezTo>
                    <a:pt x="51" y="76"/>
                    <a:pt x="50" y="76"/>
                    <a:pt x="48" y="76"/>
                  </a:cubicBezTo>
                  <a:cubicBezTo>
                    <a:pt x="46" y="76"/>
                    <a:pt x="45" y="76"/>
                    <a:pt x="44" y="75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0"/>
                    <a:pt x="19" y="49"/>
                  </a:cubicBezTo>
                  <a:cubicBezTo>
                    <a:pt x="19" y="47"/>
                    <a:pt x="19" y="45"/>
                    <a:pt x="20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1"/>
                    <a:pt x="28" y="41"/>
                    <a:pt x="30" y="4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9"/>
                    <a:pt x="43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6"/>
                    <a:pt x="56" y="19"/>
                    <a:pt x="56" y="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0"/>
                    <a:pt x="72" y="40"/>
                    <a:pt x="75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5"/>
                    <a:pt x="77" y="46"/>
                    <a:pt x="77" y="48"/>
                  </a:cubicBezTo>
                  <a:cubicBezTo>
                    <a:pt x="77" y="50"/>
                    <a:pt x="77" y="51"/>
                    <a:pt x="7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5" name="Teardrop 34">
            <a:extLst>
              <a:ext uri="{FF2B5EF4-FFF2-40B4-BE49-F238E27FC236}">
                <a16:creationId xmlns:a16="http://schemas.microsoft.com/office/drawing/2014/main" id="{3118C6AC-FF7F-0AD0-57FD-98EDC5D003EC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F5BBCB-CF5B-28C4-269B-1FB3E2FE2B00}"/>
              </a:ext>
            </a:extLst>
          </p:cNvPr>
          <p:cNvSpPr txBox="1"/>
          <p:nvPr/>
        </p:nvSpPr>
        <p:spPr>
          <a:xfrm>
            <a:off x="11616766" y="6362082"/>
            <a:ext cx="36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6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7" name="Google Shape;61;p15">
            <a:extLst>
              <a:ext uri="{FF2B5EF4-FFF2-40B4-BE49-F238E27FC236}">
                <a16:creationId xmlns:a16="http://schemas.microsoft.com/office/drawing/2014/main" id="{99F8CEEC-1DD3-CE6E-1041-CF3EA66AEE64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22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424F35-F4DF-A178-E9E7-0E99BB442962}"/>
              </a:ext>
            </a:extLst>
          </p:cNvPr>
          <p:cNvSpPr txBox="1"/>
          <p:nvPr/>
        </p:nvSpPr>
        <p:spPr>
          <a:xfrm>
            <a:off x="582447" y="1099148"/>
            <a:ext cx="1008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FA28A"/>
                </a:solidFill>
                <a:latin typeface="Franklin Gothic Book" panose="020B0503020102020204" pitchFamily="34" charset="0"/>
              </a:rPr>
              <a:t>Familiar doings</a:t>
            </a:r>
          </a:p>
        </p:txBody>
      </p:sp>
      <p:pic>
        <p:nvPicPr>
          <p:cNvPr id="10" name="Picture 9" descr="A black background with a green triangle&#10;&#10;Description automatically generated">
            <a:extLst>
              <a:ext uri="{FF2B5EF4-FFF2-40B4-BE49-F238E27FC236}">
                <a16:creationId xmlns:a16="http://schemas.microsoft.com/office/drawing/2014/main" id="{1E106908-BA00-D16B-CAC3-1E966EFB2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40870" r="10843" b="40000"/>
          <a:stretch/>
        </p:blipFill>
        <p:spPr>
          <a:xfrm>
            <a:off x="568184" y="411835"/>
            <a:ext cx="3029781" cy="7532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0242C9C-0CEC-675A-0553-CE9D36BB655A}"/>
              </a:ext>
            </a:extLst>
          </p:cNvPr>
          <p:cNvGrpSpPr/>
          <p:nvPr/>
        </p:nvGrpSpPr>
        <p:grpSpPr>
          <a:xfrm>
            <a:off x="742596" y="1941835"/>
            <a:ext cx="478286" cy="478286"/>
            <a:chOff x="5409417" y="2300336"/>
            <a:chExt cx="609600" cy="6096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FE7415-D85F-2C25-8701-53F51E1AACF5}"/>
                </a:ext>
              </a:extLst>
            </p:cNvPr>
            <p:cNvSpPr/>
            <p:nvPr/>
          </p:nvSpPr>
          <p:spPr>
            <a:xfrm>
              <a:off x="5409417" y="2300336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rgbClr val="F4893D">
                    <a:lumMod val="75000"/>
                  </a:srgbClr>
                </a:gs>
                <a:gs pos="100000">
                  <a:srgbClr val="F4893D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BB157430-FD62-853B-D47B-DBD0019586F9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5578527" y="2468849"/>
              <a:ext cx="271380" cy="272575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6 w 96"/>
                <a:gd name="T11" fmla="*/ 52 h 96"/>
                <a:gd name="T12" fmla="*/ 52 w 96"/>
                <a:gd name="T13" fmla="*/ 75 h 96"/>
                <a:gd name="T14" fmla="*/ 48 w 96"/>
                <a:gd name="T15" fmla="*/ 76 h 96"/>
                <a:gd name="T16" fmla="*/ 44 w 96"/>
                <a:gd name="T17" fmla="*/ 75 h 96"/>
                <a:gd name="T18" fmla="*/ 20 w 96"/>
                <a:gd name="T19" fmla="*/ 53 h 96"/>
                <a:gd name="T20" fmla="*/ 19 w 96"/>
                <a:gd name="T21" fmla="*/ 49 h 96"/>
                <a:gd name="T22" fmla="*/ 20 w 96"/>
                <a:gd name="T23" fmla="*/ 44 h 96"/>
                <a:gd name="T24" fmla="*/ 22 w 96"/>
                <a:gd name="T25" fmla="*/ 43 h 96"/>
                <a:gd name="T26" fmla="*/ 30 w 96"/>
                <a:gd name="T27" fmla="*/ 43 h 96"/>
                <a:gd name="T28" fmla="*/ 40 w 96"/>
                <a:gd name="T29" fmla="*/ 52 h 96"/>
                <a:gd name="T30" fmla="*/ 40 w 96"/>
                <a:gd name="T31" fmla="*/ 22 h 96"/>
                <a:gd name="T32" fmla="*/ 46 w 96"/>
                <a:gd name="T33" fmla="*/ 16 h 96"/>
                <a:gd name="T34" fmla="*/ 50 w 96"/>
                <a:gd name="T35" fmla="*/ 16 h 96"/>
                <a:gd name="T36" fmla="*/ 56 w 96"/>
                <a:gd name="T37" fmla="*/ 22 h 96"/>
                <a:gd name="T38" fmla="*/ 56 w 96"/>
                <a:gd name="T39" fmla="*/ 52 h 96"/>
                <a:gd name="T40" fmla="*/ 66 w 96"/>
                <a:gd name="T41" fmla="*/ 42 h 96"/>
                <a:gd name="T42" fmla="*/ 75 w 96"/>
                <a:gd name="T43" fmla="*/ 43 h 96"/>
                <a:gd name="T44" fmla="*/ 76 w 96"/>
                <a:gd name="T45" fmla="*/ 44 h 96"/>
                <a:gd name="T46" fmla="*/ 77 w 96"/>
                <a:gd name="T47" fmla="*/ 48 h 96"/>
                <a:gd name="T48" fmla="*/ 76 w 96"/>
                <a:gd name="T4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6" y="52"/>
                  </a:moveTo>
                  <a:cubicBezTo>
                    <a:pt x="52" y="75"/>
                    <a:pt x="52" y="75"/>
                    <a:pt x="52" y="75"/>
                  </a:cubicBezTo>
                  <a:cubicBezTo>
                    <a:pt x="51" y="76"/>
                    <a:pt x="50" y="76"/>
                    <a:pt x="48" y="76"/>
                  </a:cubicBezTo>
                  <a:cubicBezTo>
                    <a:pt x="46" y="76"/>
                    <a:pt x="45" y="76"/>
                    <a:pt x="44" y="75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0"/>
                    <a:pt x="19" y="49"/>
                  </a:cubicBezTo>
                  <a:cubicBezTo>
                    <a:pt x="19" y="47"/>
                    <a:pt x="19" y="45"/>
                    <a:pt x="20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1"/>
                    <a:pt x="28" y="41"/>
                    <a:pt x="30" y="4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9"/>
                    <a:pt x="43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6"/>
                    <a:pt x="56" y="19"/>
                    <a:pt x="56" y="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0"/>
                    <a:pt x="72" y="40"/>
                    <a:pt x="75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5"/>
                    <a:pt x="77" y="46"/>
                    <a:pt x="77" y="48"/>
                  </a:cubicBezTo>
                  <a:cubicBezTo>
                    <a:pt x="77" y="50"/>
                    <a:pt x="77" y="51"/>
                    <a:pt x="7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EEDCC0F-340D-FC04-7900-5F8EC9C64B89}"/>
              </a:ext>
            </a:extLst>
          </p:cNvPr>
          <p:cNvSpPr txBox="1"/>
          <p:nvPr/>
        </p:nvSpPr>
        <p:spPr>
          <a:xfrm>
            <a:off x="1333131" y="1951848"/>
            <a:ext cx="4731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klin Gothic Book" panose="020B0503020102020204" pitchFamily="34" charset="0"/>
              </a:rPr>
              <a:t>“Deliver excellence, effortlessly."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54B053-A80B-2D03-676D-0B310DDD2142}"/>
              </a:ext>
            </a:extLst>
          </p:cNvPr>
          <p:cNvGrpSpPr/>
          <p:nvPr/>
        </p:nvGrpSpPr>
        <p:grpSpPr>
          <a:xfrm>
            <a:off x="6554457" y="1941835"/>
            <a:ext cx="478286" cy="478286"/>
            <a:chOff x="5409417" y="2300336"/>
            <a:chExt cx="609600" cy="6096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D08396-C1E4-61C3-4686-CB3887663203}"/>
                </a:ext>
              </a:extLst>
            </p:cNvPr>
            <p:cNvSpPr/>
            <p:nvPr/>
          </p:nvSpPr>
          <p:spPr>
            <a:xfrm>
              <a:off x="5409417" y="2300336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rgbClr val="EBD894">
                    <a:lumMod val="75000"/>
                  </a:srgbClr>
                </a:gs>
                <a:gs pos="99000">
                  <a:srgbClr val="EBD894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06DAC900-EB16-3F82-5E2F-8D7EF676F94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5578527" y="2468849"/>
              <a:ext cx="271380" cy="272575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6 w 96"/>
                <a:gd name="T11" fmla="*/ 52 h 96"/>
                <a:gd name="T12" fmla="*/ 52 w 96"/>
                <a:gd name="T13" fmla="*/ 75 h 96"/>
                <a:gd name="T14" fmla="*/ 48 w 96"/>
                <a:gd name="T15" fmla="*/ 76 h 96"/>
                <a:gd name="T16" fmla="*/ 44 w 96"/>
                <a:gd name="T17" fmla="*/ 75 h 96"/>
                <a:gd name="T18" fmla="*/ 20 w 96"/>
                <a:gd name="T19" fmla="*/ 53 h 96"/>
                <a:gd name="T20" fmla="*/ 19 w 96"/>
                <a:gd name="T21" fmla="*/ 49 h 96"/>
                <a:gd name="T22" fmla="*/ 20 w 96"/>
                <a:gd name="T23" fmla="*/ 44 h 96"/>
                <a:gd name="T24" fmla="*/ 22 w 96"/>
                <a:gd name="T25" fmla="*/ 43 h 96"/>
                <a:gd name="T26" fmla="*/ 30 w 96"/>
                <a:gd name="T27" fmla="*/ 43 h 96"/>
                <a:gd name="T28" fmla="*/ 40 w 96"/>
                <a:gd name="T29" fmla="*/ 52 h 96"/>
                <a:gd name="T30" fmla="*/ 40 w 96"/>
                <a:gd name="T31" fmla="*/ 22 h 96"/>
                <a:gd name="T32" fmla="*/ 46 w 96"/>
                <a:gd name="T33" fmla="*/ 16 h 96"/>
                <a:gd name="T34" fmla="*/ 50 w 96"/>
                <a:gd name="T35" fmla="*/ 16 h 96"/>
                <a:gd name="T36" fmla="*/ 56 w 96"/>
                <a:gd name="T37" fmla="*/ 22 h 96"/>
                <a:gd name="T38" fmla="*/ 56 w 96"/>
                <a:gd name="T39" fmla="*/ 52 h 96"/>
                <a:gd name="T40" fmla="*/ 66 w 96"/>
                <a:gd name="T41" fmla="*/ 42 h 96"/>
                <a:gd name="T42" fmla="*/ 75 w 96"/>
                <a:gd name="T43" fmla="*/ 43 h 96"/>
                <a:gd name="T44" fmla="*/ 76 w 96"/>
                <a:gd name="T45" fmla="*/ 44 h 96"/>
                <a:gd name="T46" fmla="*/ 77 w 96"/>
                <a:gd name="T47" fmla="*/ 48 h 96"/>
                <a:gd name="T48" fmla="*/ 76 w 96"/>
                <a:gd name="T4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6" y="52"/>
                  </a:moveTo>
                  <a:cubicBezTo>
                    <a:pt x="52" y="75"/>
                    <a:pt x="52" y="75"/>
                    <a:pt x="52" y="75"/>
                  </a:cubicBezTo>
                  <a:cubicBezTo>
                    <a:pt x="51" y="76"/>
                    <a:pt x="50" y="76"/>
                    <a:pt x="48" y="76"/>
                  </a:cubicBezTo>
                  <a:cubicBezTo>
                    <a:pt x="46" y="76"/>
                    <a:pt x="45" y="76"/>
                    <a:pt x="44" y="75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0"/>
                    <a:pt x="19" y="49"/>
                  </a:cubicBezTo>
                  <a:cubicBezTo>
                    <a:pt x="19" y="47"/>
                    <a:pt x="19" y="45"/>
                    <a:pt x="20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1"/>
                    <a:pt x="28" y="41"/>
                    <a:pt x="30" y="4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9"/>
                    <a:pt x="43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6"/>
                    <a:pt x="56" y="19"/>
                    <a:pt x="56" y="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0"/>
                    <a:pt x="72" y="40"/>
                    <a:pt x="75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5"/>
                    <a:pt x="77" y="46"/>
                    <a:pt x="77" y="48"/>
                  </a:cubicBezTo>
                  <a:cubicBezTo>
                    <a:pt x="77" y="50"/>
                    <a:pt x="77" y="51"/>
                    <a:pt x="7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854EF75-480B-E9DF-B725-93014611BB40}"/>
              </a:ext>
            </a:extLst>
          </p:cNvPr>
          <p:cNvSpPr txBox="1"/>
          <p:nvPr/>
        </p:nvSpPr>
        <p:spPr>
          <a:xfrm>
            <a:off x="7144992" y="1858860"/>
            <a:ext cx="473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klin Gothic Book" panose="020B0503020102020204" pitchFamily="34" charset="0"/>
              </a:rPr>
              <a:t>Intuitive Control for Complex Systems: "Experience the power of simplicity”.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F318CE-59EA-2988-29DB-FE34AFC3B474}"/>
              </a:ext>
            </a:extLst>
          </p:cNvPr>
          <p:cNvGrpSpPr/>
          <p:nvPr/>
        </p:nvGrpSpPr>
        <p:grpSpPr>
          <a:xfrm>
            <a:off x="742596" y="2889455"/>
            <a:ext cx="478286" cy="478286"/>
            <a:chOff x="5409417" y="2300336"/>
            <a:chExt cx="609600" cy="6096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8B92CC6-E58C-7715-E0F9-936C665ADD93}"/>
                </a:ext>
              </a:extLst>
            </p:cNvPr>
            <p:cNvSpPr/>
            <p:nvPr/>
          </p:nvSpPr>
          <p:spPr>
            <a:xfrm>
              <a:off x="5409417" y="2300336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rgbClr val="3FA28A">
                    <a:lumMod val="75000"/>
                  </a:srgbClr>
                </a:gs>
                <a:gs pos="100000">
                  <a:srgbClr val="3FA28A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65C1B6A3-AD92-3B16-FEBD-0277C46AFAFB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5578527" y="2468849"/>
              <a:ext cx="271380" cy="272575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6 w 96"/>
                <a:gd name="T11" fmla="*/ 52 h 96"/>
                <a:gd name="T12" fmla="*/ 52 w 96"/>
                <a:gd name="T13" fmla="*/ 75 h 96"/>
                <a:gd name="T14" fmla="*/ 48 w 96"/>
                <a:gd name="T15" fmla="*/ 76 h 96"/>
                <a:gd name="T16" fmla="*/ 44 w 96"/>
                <a:gd name="T17" fmla="*/ 75 h 96"/>
                <a:gd name="T18" fmla="*/ 20 w 96"/>
                <a:gd name="T19" fmla="*/ 53 h 96"/>
                <a:gd name="T20" fmla="*/ 19 w 96"/>
                <a:gd name="T21" fmla="*/ 49 h 96"/>
                <a:gd name="T22" fmla="*/ 20 w 96"/>
                <a:gd name="T23" fmla="*/ 44 h 96"/>
                <a:gd name="T24" fmla="*/ 22 w 96"/>
                <a:gd name="T25" fmla="*/ 43 h 96"/>
                <a:gd name="T26" fmla="*/ 30 w 96"/>
                <a:gd name="T27" fmla="*/ 43 h 96"/>
                <a:gd name="T28" fmla="*/ 40 w 96"/>
                <a:gd name="T29" fmla="*/ 52 h 96"/>
                <a:gd name="T30" fmla="*/ 40 w 96"/>
                <a:gd name="T31" fmla="*/ 22 h 96"/>
                <a:gd name="T32" fmla="*/ 46 w 96"/>
                <a:gd name="T33" fmla="*/ 16 h 96"/>
                <a:gd name="T34" fmla="*/ 50 w 96"/>
                <a:gd name="T35" fmla="*/ 16 h 96"/>
                <a:gd name="T36" fmla="*/ 56 w 96"/>
                <a:gd name="T37" fmla="*/ 22 h 96"/>
                <a:gd name="T38" fmla="*/ 56 w 96"/>
                <a:gd name="T39" fmla="*/ 52 h 96"/>
                <a:gd name="T40" fmla="*/ 66 w 96"/>
                <a:gd name="T41" fmla="*/ 42 h 96"/>
                <a:gd name="T42" fmla="*/ 75 w 96"/>
                <a:gd name="T43" fmla="*/ 43 h 96"/>
                <a:gd name="T44" fmla="*/ 76 w 96"/>
                <a:gd name="T45" fmla="*/ 44 h 96"/>
                <a:gd name="T46" fmla="*/ 77 w 96"/>
                <a:gd name="T47" fmla="*/ 48 h 96"/>
                <a:gd name="T48" fmla="*/ 76 w 96"/>
                <a:gd name="T4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6" y="52"/>
                  </a:moveTo>
                  <a:cubicBezTo>
                    <a:pt x="52" y="75"/>
                    <a:pt x="52" y="75"/>
                    <a:pt x="52" y="75"/>
                  </a:cubicBezTo>
                  <a:cubicBezTo>
                    <a:pt x="51" y="76"/>
                    <a:pt x="50" y="76"/>
                    <a:pt x="48" y="76"/>
                  </a:cubicBezTo>
                  <a:cubicBezTo>
                    <a:pt x="46" y="76"/>
                    <a:pt x="45" y="76"/>
                    <a:pt x="44" y="75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0"/>
                    <a:pt x="19" y="49"/>
                  </a:cubicBezTo>
                  <a:cubicBezTo>
                    <a:pt x="19" y="47"/>
                    <a:pt x="19" y="45"/>
                    <a:pt x="20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1"/>
                    <a:pt x="28" y="41"/>
                    <a:pt x="30" y="4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9"/>
                    <a:pt x="43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6"/>
                    <a:pt x="56" y="19"/>
                    <a:pt x="56" y="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0"/>
                    <a:pt x="72" y="40"/>
                    <a:pt x="75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5"/>
                    <a:pt x="77" y="46"/>
                    <a:pt x="77" y="48"/>
                  </a:cubicBezTo>
                  <a:cubicBezTo>
                    <a:pt x="77" y="50"/>
                    <a:pt x="77" y="51"/>
                    <a:pt x="7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2B22B2F-1F9A-3C7C-DECE-0C5415791994}"/>
              </a:ext>
            </a:extLst>
          </p:cNvPr>
          <p:cNvSpPr txBox="1"/>
          <p:nvPr/>
        </p:nvSpPr>
        <p:spPr>
          <a:xfrm>
            <a:off x="1333131" y="2806480"/>
            <a:ext cx="473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klin Gothic Book" panose="020B0503020102020204" pitchFamily="34" charset="0"/>
              </a:rPr>
              <a:t>Our user-friendly interfaces reintroduces familiar workflow: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sp>
        <p:nvSpPr>
          <p:cNvPr id="34" name="Fill shape">
            <a:extLst>
              <a:ext uri="{FF2B5EF4-FFF2-40B4-BE49-F238E27FC236}">
                <a16:creationId xmlns:a16="http://schemas.microsoft.com/office/drawing/2014/main" id="{6AA970DC-96AA-1295-F14B-13FA48C20E16}"/>
              </a:ext>
            </a:extLst>
          </p:cNvPr>
          <p:cNvSpPr/>
          <p:nvPr/>
        </p:nvSpPr>
        <p:spPr>
          <a:xfrm>
            <a:off x="1950586" y="5312092"/>
            <a:ext cx="3392007" cy="582435"/>
          </a:xfrm>
          <a:prstGeom prst="roundRect">
            <a:avLst>
              <a:gd name="adj" fmla="val 50000"/>
            </a:avLst>
          </a:prstGeom>
          <a:solidFill>
            <a:srgbClr val="4ABDA0">
              <a:alpha val="1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Fill shape">
            <a:extLst>
              <a:ext uri="{FF2B5EF4-FFF2-40B4-BE49-F238E27FC236}">
                <a16:creationId xmlns:a16="http://schemas.microsoft.com/office/drawing/2014/main" id="{8C5B3812-2310-6081-3A7C-42637017D5E3}"/>
              </a:ext>
            </a:extLst>
          </p:cNvPr>
          <p:cNvSpPr/>
          <p:nvPr/>
        </p:nvSpPr>
        <p:spPr>
          <a:xfrm>
            <a:off x="7719726" y="3915722"/>
            <a:ext cx="2744403" cy="582435"/>
          </a:xfrm>
          <a:prstGeom prst="roundRect">
            <a:avLst>
              <a:gd name="adj" fmla="val 50000"/>
            </a:avLst>
          </a:prstGeom>
          <a:solidFill>
            <a:srgbClr val="4ABDA0">
              <a:alpha val="1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Blue shape">
            <a:extLst>
              <a:ext uri="{FF2B5EF4-FFF2-40B4-BE49-F238E27FC236}">
                <a16:creationId xmlns:a16="http://schemas.microsoft.com/office/drawing/2014/main" id="{134514E8-660B-605F-9A51-8843F7324AFD}"/>
              </a:ext>
            </a:extLst>
          </p:cNvPr>
          <p:cNvSpPr/>
          <p:nvPr/>
        </p:nvSpPr>
        <p:spPr>
          <a:xfrm>
            <a:off x="2039833" y="3915722"/>
            <a:ext cx="3568353" cy="582435"/>
          </a:xfrm>
          <a:prstGeom prst="roundRect">
            <a:avLst>
              <a:gd name="adj" fmla="val 50000"/>
            </a:avLst>
          </a:prstGeom>
          <a:solidFill>
            <a:srgbClr val="3FA28A"/>
          </a:solidFill>
          <a:ln>
            <a:noFill/>
          </a:ln>
          <a:effectLst>
            <a:outerShdw blurRad="381000" dist="127000" dir="5400000" algn="t" rotWithShape="0">
              <a:srgbClr val="3FA28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Fill shape">
            <a:extLst>
              <a:ext uri="{FF2B5EF4-FFF2-40B4-BE49-F238E27FC236}">
                <a16:creationId xmlns:a16="http://schemas.microsoft.com/office/drawing/2014/main" id="{FF1B85D8-E027-FA76-3916-2039D542FEDB}"/>
              </a:ext>
            </a:extLst>
          </p:cNvPr>
          <p:cNvSpPr/>
          <p:nvPr/>
        </p:nvSpPr>
        <p:spPr>
          <a:xfrm>
            <a:off x="5698423" y="3915722"/>
            <a:ext cx="1931067" cy="582435"/>
          </a:xfrm>
          <a:prstGeom prst="roundRect">
            <a:avLst>
              <a:gd name="adj" fmla="val 50000"/>
            </a:avLst>
          </a:prstGeom>
          <a:solidFill>
            <a:srgbClr val="4ABDA0">
              <a:alpha val="1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Line shape">
            <a:extLst>
              <a:ext uri="{FF2B5EF4-FFF2-40B4-BE49-F238E27FC236}">
                <a16:creationId xmlns:a16="http://schemas.microsoft.com/office/drawing/2014/main" id="{BA5EBF01-D3E2-5EFF-A465-8323330DC599}"/>
              </a:ext>
            </a:extLst>
          </p:cNvPr>
          <p:cNvSpPr/>
          <p:nvPr/>
        </p:nvSpPr>
        <p:spPr>
          <a:xfrm>
            <a:off x="10554366" y="3915722"/>
            <a:ext cx="1924787" cy="582435"/>
          </a:xfrm>
          <a:prstGeom prst="roundRect">
            <a:avLst>
              <a:gd name="adj" fmla="val 50000"/>
            </a:avLst>
          </a:prstGeom>
          <a:noFill/>
          <a:ln w="635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Line shape">
            <a:extLst>
              <a:ext uri="{FF2B5EF4-FFF2-40B4-BE49-F238E27FC236}">
                <a16:creationId xmlns:a16="http://schemas.microsoft.com/office/drawing/2014/main" id="{329B8221-CF1D-94BF-04C1-48E6D3BE2A9A}"/>
              </a:ext>
            </a:extLst>
          </p:cNvPr>
          <p:cNvSpPr/>
          <p:nvPr/>
        </p:nvSpPr>
        <p:spPr>
          <a:xfrm>
            <a:off x="-341697" y="3915722"/>
            <a:ext cx="2292283" cy="582435"/>
          </a:xfrm>
          <a:prstGeom prst="roundRect">
            <a:avLst>
              <a:gd name="adj" fmla="val 50000"/>
            </a:avLst>
          </a:prstGeom>
          <a:noFill/>
          <a:ln w="635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Fill shape">
            <a:extLst>
              <a:ext uri="{FF2B5EF4-FFF2-40B4-BE49-F238E27FC236}">
                <a16:creationId xmlns:a16="http://schemas.microsoft.com/office/drawing/2014/main" id="{CC3D4911-8535-9C78-739A-788A7BE76F33}"/>
              </a:ext>
            </a:extLst>
          </p:cNvPr>
          <p:cNvSpPr/>
          <p:nvPr/>
        </p:nvSpPr>
        <p:spPr>
          <a:xfrm>
            <a:off x="4445239" y="4613907"/>
            <a:ext cx="3308180" cy="582435"/>
          </a:xfrm>
          <a:prstGeom prst="roundRect">
            <a:avLst>
              <a:gd name="adj" fmla="val 50000"/>
            </a:avLst>
          </a:prstGeom>
          <a:solidFill>
            <a:srgbClr val="4ABDA0">
              <a:alpha val="1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Fill shape">
            <a:extLst>
              <a:ext uri="{FF2B5EF4-FFF2-40B4-BE49-F238E27FC236}">
                <a16:creationId xmlns:a16="http://schemas.microsoft.com/office/drawing/2014/main" id="{AC4BED0B-1C7B-C0EB-8F4F-166F8D2CA943}"/>
              </a:ext>
            </a:extLst>
          </p:cNvPr>
          <p:cNvSpPr/>
          <p:nvPr/>
        </p:nvSpPr>
        <p:spPr>
          <a:xfrm>
            <a:off x="5452347" y="5312092"/>
            <a:ext cx="4224859" cy="582435"/>
          </a:xfrm>
          <a:prstGeom prst="roundRect">
            <a:avLst>
              <a:gd name="adj" fmla="val 50000"/>
            </a:avLst>
          </a:prstGeom>
          <a:solidFill>
            <a:srgbClr val="3FA28A"/>
          </a:solidFill>
          <a:ln>
            <a:noFill/>
          </a:ln>
          <a:effectLst>
            <a:outerShdw blurRad="381000" dist="127000" dir="5400000" algn="t" rotWithShape="0">
              <a:srgbClr val="3FA28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" name="Line shape">
            <a:extLst>
              <a:ext uri="{FF2B5EF4-FFF2-40B4-BE49-F238E27FC236}">
                <a16:creationId xmlns:a16="http://schemas.microsoft.com/office/drawing/2014/main" id="{4E9A81E3-6689-31DA-72AF-7E458B979DC2}"/>
              </a:ext>
            </a:extLst>
          </p:cNvPr>
          <p:cNvSpPr/>
          <p:nvPr/>
        </p:nvSpPr>
        <p:spPr>
          <a:xfrm>
            <a:off x="9800654" y="5312091"/>
            <a:ext cx="2678499" cy="582435"/>
          </a:xfrm>
          <a:prstGeom prst="roundRect">
            <a:avLst>
              <a:gd name="adj" fmla="val 50000"/>
            </a:avLst>
          </a:prstGeom>
          <a:noFill/>
          <a:ln w="635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3" name="Line shape">
            <a:extLst>
              <a:ext uri="{FF2B5EF4-FFF2-40B4-BE49-F238E27FC236}">
                <a16:creationId xmlns:a16="http://schemas.microsoft.com/office/drawing/2014/main" id="{7B57105B-A0C7-9165-E1FE-5865A4FF5B47}"/>
              </a:ext>
            </a:extLst>
          </p:cNvPr>
          <p:cNvSpPr/>
          <p:nvPr/>
        </p:nvSpPr>
        <p:spPr>
          <a:xfrm>
            <a:off x="-341697" y="5312091"/>
            <a:ext cx="2182529" cy="582435"/>
          </a:xfrm>
          <a:prstGeom prst="roundRect">
            <a:avLst>
              <a:gd name="adj" fmla="val 50000"/>
            </a:avLst>
          </a:prstGeom>
          <a:noFill/>
          <a:ln w="635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Line shape">
            <a:extLst>
              <a:ext uri="{FF2B5EF4-FFF2-40B4-BE49-F238E27FC236}">
                <a16:creationId xmlns:a16="http://schemas.microsoft.com/office/drawing/2014/main" id="{C250ABC5-ADF7-33A6-7B0F-0BEDCFF6429D}"/>
              </a:ext>
            </a:extLst>
          </p:cNvPr>
          <p:cNvSpPr/>
          <p:nvPr/>
        </p:nvSpPr>
        <p:spPr>
          <a:xfrm>
            <a:off x="7865316" y="4613907"/>
            <a:ext cx="4613837" cy="582435"/>
          </a:xfrm>
          <a:prstGeom prst="roundRect">
            <a:avLst>
              <a:gd name="adj" fmla="val 50000"/>
            </a:avLst>
          </a:prstGeom>
          <a:noFill/>
          <a:ln w="635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Line shape">
            <a:extLst>
              <a:ext uri="{FF2B5EF4-FFF2-40B4-BE49-F238E27FC236}">
                <a16:creationId xmlns:a16="http://schemas.microsoft.com/office/drawing/2014/main" id="{F6514045-87C4-86D0-17F6-20B752EF5998}"/>
              </a:ext>
            </a:extLst>
          </p:cNvPr>
          <p:cNvSpPr/>
          <p:nvPr/>
        </p:nvSpPr>
        <p:spPr>
          <a:xfrm>
            <a:off x="-341697" y="4613907"/>
            <a:ext cx="4681482" cy="582435"/>
          </a:xfrm>
          <a:prstGeom prst="roundRect">
            <a:avLst>
              <a:gd name="adj" fmla="val 50000"/>
            </a:avLst>
          </a:prstGeom>
          <a:noFill/>
          <a:ln w="635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6" name="Dot shape">
            <a:extLst>
              <a:ext uri="{FF2B5EF4-FFF2-40B4-BE49-F238E27FC236}">
                <a16:creationId xmlns:a16="http://schemas.microsoft.com/office/drawing/2014/main" id="{1C0679EA-1C79-CB71-3C2B-33D588DFB5C6}"/>
              </a:ext>
            </a:extLst>
          </p:cNvPr>
          <p:cNvGrpSpPr/>
          <p:nvPr/>
        </p:nvGrpSpPr>
        <p:grpSpPr>
          <a:xfrm flipH="1">
            <a:off x="1028700" y="3883718"/>
            <a:ext cx="369904" cy="64008"/>
            <a:chOff x="1773521" y="4054733"/>
            <a:chExt cx="369904" cy="64008"/>
          </a:xfrm>
        </p:grpSpPr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F01AD4F8-B8D7-EEA7-143F-DD13BAFDA30C}"/>
                </a:ext>
              </a:extLst>
            </p:cNvPr>
            <p:cNvSpPr/>
            <p:nvPr/>
          </p:nvSpPr>
          <p:spPr>
            <a:xfrm>
              <a:off x="1773521" y="4054733"/>
              <a:ext cx="337900" cy="64008"/>
            </a:xfrm>
            <a:prstGeom prst="rect">
              <a:avLst/>
            </a:prstGeom>
            <a:gradFill>
              <a:gsLst>
                <a:gs pos="0">
                  <a:srgbClr val="3FA28A">
                    <a:alpha val="0"/>
                  </a:srgbClr>
                </a:gs>
                <a:gs pos="100000">
                  <a:srgbClr val="3FA28A">
                    <a:alpha val="5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29">
              <a:extLst>
                <a:ext uri="{FF2B5EF4-FFF2-40B4-BE49-F238E27FC236}">
                  <a16:creationId xmlns:a16="http://schemas.microsoft.com/office/drawing/2014/main" id="{69BF2BC6-7F11-A422-C670-8131B839088D}"/>
                </a:ext>
              </a:extLst>
            </p:cNvPr>
            <p:cNvSpPr/>
            <p:nvPr/>
          </p:nvSpPr>
          <p:spPr>
            <a:xfrm>
              <a:off x="2079417" y="4054733"/>
              <a:ext cx="64008" cy="64008"/>
            </a:xfrm>
            <a:prstGeom prst="ellipse">
              <a:avLst/>
            </a:prstGeom>
            <a:solidFill>
              <a:srgbClr val="3FA28A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Dot shape">
            <a:extLst>
              <a:ext uri="{FF2B5EF4-FFF2-40B4-BE49-F238E27FC236}">
                <a16:creationId xmlns:a16="http://schemas.microsoft.com/office/drawing/2014/main" id="{21EC0961-544B-D792-9566-9AAB26BE3A8A}"/>
              </a:ext>
            </a:extLst>
          </p:cNvPr>
          <p:cNvGrpSpPr/>
          <p:nvPr/>
        </p:nvGrpSpPr>
        <p:grpSpPr>
          <a:xfrm>
            <a:off x="3030085" y="5164338"/>
            <a:ext cx="369904" cy="64008"/>
            <a:chOff x="1773521" y="4054733"/>
            <a:chExt cx="369904" cy="64008"/>
          </a:xfrm>
        </p:grpSpPr>
        <p:sp>
          <p:nvSpPr>
            <p:cNvPr id="50" name="Rectangle 37">
              <a:extLst>
                <a:ext uri="{FF2B5EF4-FFF2-40B4-BE49-F238E27FC236}">
                  <a16:creationId xmlns:a16="http://schemas.microsoft.com/office/drawing/2014/main" id="{7CBE76EF-EE65-F7A8-D422-CA08A6517431}"/>
                </a:ext>
              </a:extLst>
            </p:cNvPr>
            <p:cNvSpPr/>
            <p:nvPr/>
          </p:nvSpPr>
          <p:spPr>
            <a:xfrm>
              <a:off x="1773521" y="4054733"/>
              <a:ext cx="337900" cy="64008"/>
            </a:xfrm>
            <a:prstGeom prst="rect">
              <a:avLst/>
            </a:prstGeom>
            <a:gradFill>
              <a:gsLst>
                <a:gs pos="0">
                  <a:srgbClr val="3FA28A">
                    <a:alpha val="0"/>
                  </a:srgbClr>
                </a:gs>
                <a:gs pos="100000">
                  <a:srgbClr val="3FA28A">
                    <a:alpha val="5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38">
              <a:extLst>
                <a:ext uri="{FF2B5EF4-FFF2-40B4-BE49-F238E27FC236}">
                  <a16:creationId xmlns:a16="http://schemas.microsoft.com/office/drawing/2014/main" id="{C8EFDCC7-A321-3086-DF45-D155F25F3FBE}"/>
                </a:ext>
              </a:extLst>
            </p:cNvPr>
            <p:cNvSpPr/>
            <p:nvPr/>
          </p:nvSpPr>
          <p:spPr>
            <a:xfrm>
              <a:off x="2079417" y="4054733"/>
              <a:ext cx="64008" cy="64008"/>
            </a:xfrm>
            <a:prstGeom prst="ellipse">
              <a:avLst/>
            </a:prstGeom>
            <a:solidFill>
              <a:srgbClr val="3FA28A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Dot shape">
            <a:extLst>
              <a:ext uri="{FF2B5EF4-FFF2-40B4-BE49-F238E27FC236}">
                <a16:creationId xmlns:a16="http://schemas.microsoft.com/office/drawing/2014/main" id="{83778496-3B80-DC8B-067B-490AE662D3D7}"/>
              </a:ext>
            </a:extLst>
          </p:cNvPr>
          <p:cNvGrpSpPr/>
          <p:nvPr/>
        </p:nvGrpSpPr>
        <p:grpSpPr>
          <a:xfrm>
            <a:off x="9800654" y="5312090"/>
            <a:ext cx="582434" cy="582434"/>
            <a:chOff x="9800654" y="3874465"/>
            <a:chExt cx="582434" cy="582434"/>
          </a:xfrm>
        </p:grpSpPr>
        <p:sp>
          <p:nvSpPr>
            <p:cNvPr id="56" name="Arc 45">
              <a:extLst>
                <a:ext uri="{FF2B5EF4-FFF2-40B4-BE49-F238E27FC236}">
                  <a16:creationId xmlns:a16="http://schemas.microsoft.com/office/drawing/2014/main" id="{A839F3F9-575A-98A7-DE3B-005B5C8F9232}"/>
                </a:ext>
              </a:extLst>
            </p:cNvPr>
            <p:cNvSpPr/>
            <p:nvPr/>
          </p:nvSpPr>
          <p:spPr>
            <a:xfrm rot="10800000">
              <a:off x="9800654" y="3874465"/>
              <a:ext cx="582434" cy="582434"/>
            </a:xfrm>
            <a:prstGeom prst="arc">
              <a:avLst>
                <a:gd name="adj1" fmla="val 16200000"/>
                <a:gd name="adj2" fmla="val 2779162"/>
              </a:avLst>
            </a:prstGeom>
            <a:ln w="50800" cap="rnd">
              <a:gradFill>
                <a:gsLst>
                  <a:gs pos="0">
                    <a:srgbClr val="3FA28A">
                      <a:alpha val="0"/>
                    </a:srgbClr>
                  </a:gs>
                  <a:gs pos="100000">
                    <a:srgbClr val="3FA28A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44">
              <a:extLst>
                <a:ext uri="{FF2B5EF4-FFF2-40B4-BE49-F238E27FC236}">
                  <a16:creationId xmlns:a16="http://schemas.microsoft.com/office/drawing/2014/main" id="{B25A1351-16A6-F340-1D49-8C4EC187B805}"/>
                </a:ext>
              </a:extLst>
            </p:cNvPr>
            <p:cNvSpPr/>
            <p:nvPr/>
          </p:nvSpPr>
          <p:spPr>
            <a:xfrm flipH="1">
              <a:off x="9868106" y="3916864"/>
              <a:ext cx="64008" cy="64008"/>
            </a:xfrm>
            <a:prstGeom prst="ellipse">
              <a:avLst/>
            </a:prstGeom>
            <a:solidFill>
              <a:srgbClr val="3FA28A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9DB01DB-C8D8-6B27-95C7-E487F515CC75}"/>
              </a:ext>
            </a:extLst>
          </p:cNvPr>
          <p:cNvSpPr txBox="1"/>
          <p:nvPr/>
        </p:nvSpPr>
        <p:spPr>
          <a:xfrm>
            <a:off x="2039833" y="4030883"/>
            <a:ext cx="35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Knobs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CAE789-33B2-4890-0DB1-93EAF04763BF}"/>
              </a:ext>
            </a:extLst>
          </p:cNvPr>
          <p:cNvSpPr txBox="1"/>
          <p:nvPr/>
        </p:nvSpPr>
        <p:spPr>
          <a:xfrm>
            <a:off x="5749383" y="4030883"/>
            <a:ext cx="188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780"/>
              </a:spcBef>
            </a:pPr>
            <a:r>
              <a:rPr lang="en-GB" b="1" dirty="0">
                <a:latin typeface="Franklin Gothic Book" panose="020B0503020102020204" pitchFamily="34" charset="0"/>
              </a:rPr>
              <a:t>Sensors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B44AA4-9392-9DF1-5073-067EC25B0679}"/>
              </a:ext>
            </a:extLst>
          </p:cNvPr>
          <p:cNvSpPr txBox="1"/>
          <p:nvPr/>
        </p:nvSpPr>
        <p:spPr>
          <a:xfrm>
            <a:off x="7744437" y="4030883"/>
            <a:ext cx="27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780"/>
              </a:spcBef>
            </a:pPr>
            <a:r>
              <a:rPr lang="en-GB" b="1" dirty="0">
                <a:latin typeface="Franklin Gothic Book" panose="020B0503020102020204" pitchFamily="34" charset="0"/>
              </a:rPr>
              <a:t>Switches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1584A5-7E74-7A7A-24C6-93900D7D0A22}"/>
              </a:ext>
            </a:extLst>
          </p:cNvPr>
          <p:cNvSpPr txBox="1"/>
          <p:nvPr/>
        </p:nvSpPr>
        <p:spPr>
          <a:xfrm>
            <a:off x="4454973" y="4731527"/>
            <a:ext cx="328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780"/>
              </a:spcBef>
            </a:pPr>
            <a:r>
              <a:rPr lang="en-GB" b="1" dirty="0">
                <a:latin typeface="Franklin Gothic Book" panose="020B0503020102020204" pitchFamily="34" charset="0"/>
              </a:rPr>
              <a:t>Function Modules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39465C5-2F6A-7EE6-B4E2-27951E15F6A5}"/>
              </a:ext>
            </a:extLst>
          </p:cNvPr>
          <p:cNvSpPr txBox="1"/>
          <p:nvPr/>
        </p:nvSpPr>
        <p:spPr>
          <a:xfrm>
            <a:off x="1996781" y="5420296"/>
            <a:ext cx="328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spcBef>
                <a:spcPts val="780"/>
              </a:spcBef>
            </a:pPr>
            <a:r>
              <a:rPr lang="en-GB" b="1" dirty="0">
                <a:latin typeface="Franklin Gothic Book" panose="020B0503020102020204" pitchFamily="34" charset="0"/>
              </a:rPr>
              <a:t>Logic Modules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A69A9-2D9A-24F3-95BB-93458D3C7481}"/>
              </a:ext>
            </a:extLst>
          </p:cNvPr>
          <p:cNvSpPr txBox="1"/>
          <p:nvPr/>
        </p:nvSpPr>
        <p:spPr>
          <a:xfrm>
            <a:off x="5452346" y="5420296"/>
            <a:ext cx="422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55"/>
              </a:spcBef>
            </a:pP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Driver Modules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EC36BAE-2123-BAA1-8026-0CF3257A16A9}"/>
              </a:ext>
            </a:extLst>
          </p:cNvPr>
          <p:cNvGrpSpPr/>
          <p:nvPr/>
        </p:nvGrpSpPr>
        <p:grpSpPr>
          <a:xfrm>
            <a:off x="6554457" y="2889455"/>
            <a:ext cx="478286" cy="478286"/>
            <a:chOff x="5409417" y="2300336"/>
            <a:chExt cx="609600" cy="6096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513CE0F-4DE6-31A4-5908-97314EF83907}"/>
                </a:ext>
              </a:extLst>
            </p:cNvPr>
            <p:cNvSpPr/>
            <p:nvPr/>
          </p:nvSpPr>
          <p:spPr>
            <a:xfrm>
              <a:off x="5409417" y="2300336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rgbClr val="F70257">
                    <a:lumMod val="75000"/>
                  </a:srgbClr>
                </a:gs>
                <a:gs pos="100000">
                  <a:srgbClr val="F70257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24CEBC2D-7809-39C1-774E-9AEB0BAEEC92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5578527" y="2468849"/>
              <a:ext cx="271380" cy="272575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6 w 96"/>
                <a:gd name="T11" fmla="*/ 52 h 96"/>
                <a:gd name="T12" fmla="*/ 52 w 96"/>
                <a:gd name="T13" fmla="*/ 75 h 96"/>
                <a:gd name="T14" fmla="*/ 48 w 96"/>
                <a:gd name="T15" fmla="*/ 76 h 96"/>
                <a:gd name="T16" fmla="*/ 44 w 96"/>
                <a:gd name="T17" fmla="*/ 75 h 96"/>
                <a:gd name="T18" fmla="*/ 20 w 96"/>
                <a:gd name="T19" fmla="*/ 53 h 96"/>
                <a:gd name="T20" fmla="*/ 19 w 96"/>
                <a:gd name="T21" fmla="*/ 49 h 96"/>
                <a:gd name="T22" fmla="*/ 20 w 96"/>
                <a:gd name="T23" fmla="*/ 44 h 96"/>
                <a:gd name="T24" fmla="*/ 22 w 96"/>
                <a:gd name="T25" fmla="*/ 43 h 96"/>
                <a:gd name="T26" fmla="*/ 30 w 96"/>
                <a:gd name="T27" fmla="*/ 43 h 96"/>
                <a:gd name="T28" fmla="*/ 40 w 96"/>
                <a:gd name="T29" fmla="*/ 52 h 96"/>
                <a:gd name="T30" fmla="*/ 40 w 96"/>
                <a:gd name="T31" fmla="*/ 22 h 96"/>
                <a:gd name="T32" fmla="*/ 46 w 96"/>
                <a:gd name="T33" fmla="*/ 16 h 96"/>
                <a:gd name="T34" fmla="*/ 50 w 96"/>
                <a:gd name="T35" fmla="*/ 16 h 96"/>
                <a:gd name="T36" fmla="*/ 56 w 96"/>
                <a:gd name="T37" fmla="*/ 22 h 96"/>
                <a:gd name="T38" fmla="*/ 56 w 96"/>
                <a:gd name="T39" fmla="*/ 52 h 96"/>
                <a:gd name="T40" fmla="*/ 66 w 96"/>
                <a:gd name="T41" fmla="*/ 42 h 96"/>
                <a:gd name="T42" fmla="*/ 75 w 96"/>
                <a:gd name="T43" fmla="*/ 43 h 96"/>
                <a:gd name="T44" fmla="*/ 76 w 96"/>
                <a:gd name="T45" fmla="*/ 44 h 96"/>
                <a:gd name="T46" fmla="*/ 77 w 96"/>
                <a:gd name="T47" fmla="*/ 48 h 96"/>
                <a:gd name="T48" fmla="*/ 76 w 96"/>
                <a:gd name="T4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6" y="52"/>
                  </a:moveTo>
                  <a:cubicBezTo>
                    <a:pt x="52" y="75"/>
                    <a:pt x="52" y="75"/>
                    <a:pt x="52" y="75"/>
                  </a:cubicBezTo>
                  <a:cubicBezTo>
                    <a:pt x="51" y="76"/>
                    <a:pt x="50" y="76"/>
                    <a:pt x="48" y="76"/>
                  </a:cubicBezTo>
                  <a:cubicBezTo>
                    <a:pt x="46" y="76"/>
                    <a:pt x="45" y="76"/>
                    <a:pt x="44" y="75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0"/>
                    <a:pt x="19" y="49"/>
                  </a:cubicBezTo>
                  <a:cubicBezTo>
                    <a:pt x="19" y="47"/>
                    <a:pt x="19" y="45"/>
                    <a:pt x="20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1"/>
                    <a:pt x="28" y="41"/>
                    <a:pt x="30" y="4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9"/>
                    <a:pt x="43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6"/>
                    <a:pt x="56" y="19"/>
                    <a:pt x="56" y="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0"/>
                    <a:pt x="72" y="40"/>
                    <a:pt x="75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5"/>
                    <a:pt x="77" y="46"/>
                    <a:pt x="77" y="48"/>
                  </a:cubicBezTo>
                  <a:cubicBezTo>
                    <a:pt x="77" y="50"/>
                    <a:pt x="77" y="51"/>
                    <a:pt x="7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9695FA1-1754-E742-E8A0-A83581656547}"/>
              </a:ext>
            </a:extLst>
          </p:cNvPr>
          <p:cNvSpPr txBox="1"/>
          <p:nvPr/>
        </p:nvSpPr>
        <p:spPr>
          <a:xfrm>
            <a:off x="7144993" y="2806480"/>
            <a:ext cx="4389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klin Gothic Book" panose="020B0503020102020204" pitchFamily="34" charset="0"/>
              </a:rPr>
              <a:t>Make advanced BEMS logic accessible to all skill levels.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grpSp>
        <p:nvGrpSpPr>
          <p:cNvPr id="71" name="Dot shape">
            <a:extLst>
              <a:ext uri="{FF2B5EF4-FFF2-40B4-BE49-F238E27FC236}">
                <a16:creationId xmlns:a16="http://schemas.microsoft.com/office/drawing/2014/main" id="{2BD112FF-1A70-9A33-5276-3D635AF30A04}"/>
              </a:ext>
            </a:extLst>
          </p:cNvPr>
          <p:cNvGrpSpPr/>
          <p:nvPr/>
        </p:nvGrpSpPr>
        <p:grpSpPr>
          <a:xfrm>
            <a:off x="11131936" y="4582398"/>
            <a:ext cx="369904" cy="64008"/>
            <a:chOff x="1773521" y="4054733"/>
            <a:chExt cx="369904" cy="64008"/>
          </a:xfrm>
        </p:grpSpPr>
        <p:sp>
          <p:nvSpPr>
            <p:cNvPr id="72" name="Rectangle 37">
              <a:extLst>
                <a:ext uri="{FF2B5EF4-FFF2-40B4-BE49-F238E27FC236}">
                  <a16:creationId xmlns:a16="http://schemas.microsoft.com/office/drawing/2014/main" id="{83276C92-87F5-8CD5-9C11-329D9658C6B9}"/>
                </a:ext>
              </a:extLst>
            </p:cNvPr>
            <p:cNvSpPr/>
            <p:nvPr/>
          </p:nvSpPr>
          <p:spPr>
            <a:xfrm>
              <a:off x="1773521" y="4054733"/>
              <a:ext cx="337900" cy="64008"/>
            </a:xfrm>
            <a:prstGeom prst="rect">
              <a:avLst/>
            </a:prstGeom>
            <a:gradFill>
              <a:gsLst>
                <a:gs pos="0">
                  <a:srgbClr val="3FA28A">
                    <a:alpha val="0"/>
                  </a:srgbClr>
                </a:gs>
                <a:gs pos="100000">
                  <a:srgbClr val="3FA28A">
                    <a:alpha val="5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38">
              <a:extLst>
                <a:ext uri="{FF2B5EF4-FFF2-40B4-BE49-F238E27FC236}">
                  <a16:creationId xmlns:a16="http://schemas.microsoft.com/office/drawing/2014/main" id="{498782BF-95EB-7480-F9A0-42C02F63C13D}"/>
                </a:ext>
              </a:extLst>
            </p:cNvPr>
            <p:cNvSpPr/>
            <p:nvPr/>
          </p:nvSpPr>
          <p:spPr>
            <a:xfrm>
              <a:off x="2079417" y="4054733"/>
              <a:ext cx="64008" cy="64008"/>
            </a:xfrm>
            <a:prstGeom prst="ellipse">
              <a:avLst/>
            </a:prstGeom>
            <a:solidFill>
              <a:srgbClr val="3FA28A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ardrop 74">
            <a:extLst>
              <a:ext uri="{FF2B5EF4-FFF2-40B4-BE49-F238E27FC236}">
                <a16:creationId xmlns:a16="http://schemas.microsoft.com/office/drawing/2014/main" id="{A6CC8A32-116B-4FBD-4C44-473632FD5FCD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BCFB2E-76F1-D3B3-6F97-B154B1C87E4E}"/>
              </a:ext>
            </a:extLst>
          </p:cNvPr>
          <p:cNvSpPr txBox="1"/>
          <p:nvPr/>
        </p:nvSpPr>
        <p:spPr>
          <a:xfrm>
            <a:off x="11616766" y="6362082"/>
            <a:ext cx="36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7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7" name="Google Shape;61;p15">
            <a:extLst>
              <a:ext uri="{FF2B5EF4-FFF2-40B4-BE49-F238E27FC236}">
                <a16:creationId xmlns:a16="http://schemas.microsoft.com/office/drawing/2014/main" id="{3D2E36C3-1852-BAED-633A-795A50AFF3AC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348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touching a check mark&#10;&#10;Description automatically generated">
            <a:extLst>
              <a:ext uri="{FF2B5EF4-FFF2-40B4-BE49-F238E27FC236}">
                <a16:creationId xmlns:a16="http://schemas.microsoft.com/office/drawing/2014/main" id="{B6F3923F-72ED-4C5E-D88D-D1E75F5022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C9B48C-BF7B-6AF8-EEA2-23F6479ED180}"/>
              </a:ext>
            </a:extLst>
          </p:cNvPr>
          <p:cNvSpPr txBox="1"/>
          <p:nvPr/>
        </p:nvSpPr>
        <p:spPr>
          <a:xfrm>
            <a:off x="582447" y="1099148"/>
            <a:ext cx="801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FA28A"/>
                </a:solidFill>
                <a:latin typeface="Franklin Gothic Book" panose="020B0503020102020204" pitchFamily="34" charset="0"/>
              </a:rPr>
              <a:t>Business Standard : Industry Standard</a:t>
            </a:r>
          </a:p>
        </p:txBody>
      </p:sp>
      <p:pic>
        <p:nvPicPr>
          <p:cNvPr id="4" name="Picture 3" descr="A black background with a green triangle&#10;&#10;Description automatically generated">
            <a:extLst>
              <a:ext uri="{FF2B5EF4-FFF2-40B4-BE49-F238E27FC236}">
                <a16:creationId xmlns:a16="http://schemas.microsoft.com/office/drawing/2014/main" id="{F4CEC11D-753A-47C8-42D3-5CB30A31A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40870" r="10843" b="40000"/>
          <a:stretch/>
        </p:blipFill>
        <p:spPr>
          <a:xfrm>
            <a:off x="568184" y="411835"/>
            <a:ext cx="3029781" cy="753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B0217F-C8D5-D27B-98C9-C0C3830C2C1C}"/>
              </a:ext>
            </a:extLst>
          </p:cNvPr>
          <p:cNvSpPr txBox="1"/>
          <p:nvPr/>
        </p:nvSpPr>
        <p:spPr>
          <a:xfrm>
            <a:off x="617617" y="2038652"/>
            <a:ext cx="54783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Franklin Gothic Book" panose="020B0503020102020204" pitchFamily="34" charset="0"/>
              </a:rPr>
              <a:t>“Complexity, simplified." </a:t>
            </a:r>
          </a:p>
          <a:p>
            <a:endParaRPr lang="en-GB" sz="2200" dirty="0">
              <a:latin typeface="Franklin Gothic Book" panose="020B0503020102020204" pitchFamily="34" charset="0"/>
            </a:endParaRPr>
          </a:p>
          <a:p>
            <a:r>
              <a:rPr lang="en-GB" sz="2200" b="1" dirty="0">
                <a:latin typeface="Franklin Gothic Book" panose="020B0503020102020204" pitchFamily="34" charset="0"/>
              </a:rPr>
              <a:t>Standardisation Across Projects: </a:t>
            </a:r>
          </a:p>
          <a:p>
            <a:endParaRPr lang="en-GB" sz="2200" dirty="0">
              <a:latin typeface="Franklin Gothic Book" panose="020B0503020102020204" pitchFamily="34" charset="0"/>
            </a:endParaRPr>
          </a:p>
          <a:p>
            <a:r>
              <a:rPr lang="en-GB" sz="2200" dirty="0">
                <a:latin typeface="Franklin Gothic Book" panose="020B0503020102020204" pitchFamily="34" charset="0"/>
              </a:rPr>
              <a:t>"Create consistency across your BEMS portfolio. </a:t>
            </a:r>
            <a:r>
              <a:rPr lang="en-GB" sz="2200" dirty="0" err="1">
                <a:latin typeface="Franklin Gothic Book" panose="020B0503020102020204" pitchFamily="34" charset="0"/>
              </a:rPr>
              <a:t>Freebird's</a:t>
            </a:r>
            <a:r>
              <a:rPr lang="en-GB" sz="2200" dirty="0">
                <a:latin typeface="Franklin Gothic Book" panose="020B0503020102020204" pitchFamily="34" charset="0"/>
              </a:rPr>
              <a:t> modules enable standardised software, ensuring a simplified transition and uniform performance and operation between Trend and Niagara4, thus allowing for easier management across diverse projects."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467051EC-5872-A3D8-5FCE-AB901FA6B623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59F85-57C3-1FE0-2615-2ECF2C26389A}"/>
              </a:ext>
            </a:extLst>
          </p:cNvPr>
          <p:cNvSpPr txBox="1"/>
          <p:nvPr/>
        </p:nvSpPr>
        <p:spPr>
          <a:xfrm>
            <a:off x="11616766" y="6362082"/>
            <a:ext cx="36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8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Google Shape;61;p15">
            <a:extLst>
              <a:ext uri="{FF2B5EF4-FFF2-40B4-BE49-F238E27FC236}">
                <a16:creationId xmlns:a16="http://schemas.microsoft.com/office/drawing/2014/main" id="{DC692306-38D5-E671-F5D7-2A3224938901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521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C0DCF8-C9CE-F236-A29E-F69A886EBBC9}"/>
              </a:ext>
            </a:extLst>
          </p:cNvPr>
          <p:cNvSpPr/>
          <p:nvPr/>
        </p:nvSpPr>
        <p:spPr>
          <a:xfrm>
            <a:off x="1" y="856543"/>
            <a:ext cx="12192000" cy="6001457"/>
          </a:xfrm>
          <a:prstGeom prst="roundRect">
            <a:avLst>
              <a:gd name="adj" fmla="val 1674"/>
            </a:avLst>
          </a:prstGeom>
          <a:solidFill>
            <a:schemeClr val="bg1"/>
          </a:solidFill>
          <a:ln>
            <a:noFill/>
          </a:ln>
          <a:effectLst>
            <a:glow rad="139700">
              <a:srgbClr val="3FA28A">
                <a:alpha val="1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262EF-784D-B09C-E422-C9B6B358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595"/>
          <a:stretch/>
        </p:blipFill>
        <p:spPr>
          <a:xfrm>
            <a:off x="1039092" y="2797280"/>
            <a:ext cx="5686687" cy="2466356"/>
          </a:xfrm>
          <a:prstGeom prst="rect">
            <a:avLst/>
          </a:prstGeom>
        </p:spPr>
      </p:pic>
      <p:pic>
        <p:nvPicPr>
          <p:cNvPr id="5" name="Picture 4" descr="A black background with a green triangle&#10;&#10;Description automatically generated">
            <a:extLst>
              <a:ext uri="{FF2B5EF4-FFF2-40B4-BE49-F238E27FC236}">
                <a16:creationId xmlns:a16="http://schemas.microsoft.com/office/drawing/2014/main" id="{89A43A5E-498A-72ED-8EAD-C6717B0B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40870" r="10843" b="40000"/>
          <a:stretch/>
        </p:blipFill>
        <p:spPr>
          <a:xfrm>
            <a:off x="568184" y="84307"/>
            <a:ext cx="3029781" cy="753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E8C79B-0434-537B-0489-6E1F3A256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069" y="994787"/>
            <a:ext cx="4447291" cy="5657631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4F2D858B-5348-F12D-7568-15F498686B4E}"/>
              </a:ext>
            </a:extLst>
          </p:cNvPr>
          <p:cNvSpPr/>
          <p:nvPr/>
        </p:nvSpPr>
        <p:spPr>
          <a:xfrm rot="5400000">
            <a:off x="11592072" y="6315522"/>
            <a:ext cx="388498" cy="388500"/>
          </a:xfrm>
          <a:prstGeom prst="teardrop">
            <a:avLst/>
          </a:prstGeom>
          <a:gradFill>
            <a:gsLst>
              <a:gs pos="0">
                <a:srgbClr val="3FA28A"/>
              </a:gs>
              <a:gs pos="100000">
                <a:srgbClr val="4ABD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59ACA-92A2-F847-AE72-003BA034541F}"/>
              </a:ext>
            </a:extLst>
          </p:cNvPr>
          <p:cNvSpPr txBox="1"/>
          <p:nvPr/>
        </p:nvSpPr>
        <p:spPr>
          <a:xfrm>
            <a:off x="11616766" y="6362082"/>
            <a:ext cx="36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5BF73E1-6149-41FF-9F28-BA76ED286E81}" type="slidenum">
              <a:rPr lang="en-US" sz="12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pPr algn="ctr"/>
              <a:t>9</a:t>
            </a:fld>
            <a:endParaRPr lang="en-US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Google Shape;61;p15">
            <a:extLst>
              <a:ext uri="{FF2B5EF4-FFF2-40B4-BE49-F238E27FC236}">
                <a16:creationId xmlns:a16="http://schemas.microsoft.com/office/drawing/2014/main" id="{D265FE1B-8EC9-D307-21CF-7C46C951883F}"/>
              </a:ext>
            </a:extLst>
          </p:cNvPr>
          <p:cNvSpPr/>
          <p:nvPr/>
        </p:nvSpPr>
        <p:spPr>
          <a:xfrm>
            <a:off x="1" y="1"/>
            <a:ext cx="723900" cy="723900"/>
          </a:xfrm>
          <a:prstGeom prst="diagStripe">
            <a:avLst>
              <a:gd name="adj" fmla="val 64500"/>
            </a:avLst>
          </a:prstGeom>
          <a:solidFill>
            <a:srgbClr val="3FA28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33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390</Words>
  <Application>Microsoft Macintosh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Franklin Gothic Book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Usman Ademola Asiru</dc:creator>
  <cp:lastModifiedBy>Neil Salt</cp:lastModifiedBy>
  <cp:revision>7</cp:revision>
  <cp:lastPrinted>2025-03-31T04:22:01Z</cp:lastPrinted>
  <dcterms:created xsi:type="dcterms:W3CDTF">2024-10-29T09:40:36Z</dcterms:created>
  <dcterms:modified xsi:type="dcterms:W3CDTF">2025-03-31T05:50:27Z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eb941-5708-451f-9eb2-3e44fd73f8f3_Enabled">
    <vt:lpwstr>true</vt:lpwstr>
  </property>
  <property fmtid="{D5CDD505-2E9C-101B-9397-08002B2CF9AE}" pid="3" name="MSIP_Label_792eb941-5708-451f-9eb2-3e44fd73f8f3_SetDate">
    <vt:lpwstr>2025-03-31T05:50:27Z</vt:lpwstr>
  </property>
  <property fmtid="{D5CDD505-2E9C-101B-9397-08002B2CF9AE}" pid="4" name="MSIP_Label_792eb941-5708-451f-9eb2-3e44fd73f8f3_Method">
    <vt:lpwstr>Standard</vt:lpwstr>
  </property>
  <property fmtid="{D5CDD505-2E9C-101B-9397-08002B2CF9AE}" pid="5" name="MSIP_Label_792eb941-5708-451f-9eb2-3e44fd73f8f3_Name">
    <vt:lpwstr>Private</vt:lpwstr>
  </property>
  <property fmtid="{D5CDD505-2E9C-101B-9397-08002B2CF9AE}" pid="6" name="MSIP_Label_792eb941-5708-451f-9eb2-3e44fd73f8f3_SiteId">
    <vt:lpwstr>b8d5850c-e89a-4a4a-95da-60b09545d189</vt:lpwstr>
  </property>
  <property fmtid="{D5CDD505-2E9C-101B-9397-08002B2CF9AE}" pid="7" name="MSIP_Label_792eb941-5708-451f-9eb2-3e44fd73f8f3_ActionId">
    <vt:lpwstr>73c12d88-adbb-404c-b34a-e154a113ff29</vt:lpwstr>
  </property>
  <property fmtid="{D5CDD505-2E9C-101B-9397-08002B2CF9AE}" pid="8" name="MSIP_Label_792eb941-5708-451f-9eb2-3e44fd73f8f3_ContentBits">
    <vt:lpwstr>1</vt:lpwstr>
  </property>
  <property fmtid="{D5CDD505-2E9C-101B-9397-08002B2CF9AE}" pid="9" name="MSIP_Label_792eb941-5708-451f-9eb2-3e44fd73f8f3_Tag">
    <vt:lpwstr>50, 3, 0, 1</vt:lpwstr>
  </property>
  <property fmtid="{D5CDD505-2E9C-101B-9397-08002B2CF9AE}" pid="10" name="ClassificationContentMarkingHeaderLocations">
    <vt:lpwstr>Office Theme:9</vt:lpwstr>
  </property>
  <property fmtid="{D5CDD505-2E9C-101B-9397-08002B2CF9AE}" pid="11" name="ClassificationContentMarkingHeaderText">
    <vt:lpwstr>Classification: Private</vt:lpwstr>
  </property>
</Properties>
</file>